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73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9" r:id="rId40"/>
    <p:sldId id="359" r:id="rId41"/>
    <p:sldId id="288" r:id="rId42"/>
    <p:sldId id="290" r:id="rId43"/>
    <p:sldId id="363" r:id="rId44"/>
    <p:sldId id="291" r:id="rId45"/>
    <p:sldId id="292" r:id="rId46"/>
    <p:sldId id="364" r:id="rId47"/>
    <p:sldId id="296" r:id="rId48"/>
    <p:sldId id="294" r:id="rId49"/>
    <p:sldId id="297" r:id="rId50"/>
    <p:sldId id="295" r:id="rId51"/>
    <p:sldId id="365" r:id="rId52"/>
    <p:sldId id="366" r:id="rId53"/>
    <p:sldId id="298" r:id="rId54"/>
    <p:sldId id="299" r:id="rId55"/>
    <p:sldId id="300" r:id="rId56"/>
    <p:sldId id="370" r:id="rId57"/>
    <p:sldId id="301" r:id="rId58"/>
    <p:sldId id="371" r:id="rId59"/>
    <p:sldId id="302" r:id="rId60"/>
    <p:sldId id="303" r:id="rId61"/>
    <p:sldId id="372" r:id="rId62"/>
    <p:sldId id="304" r:id="rId63"/>
    <p:sldId id="374" r:id="rId64"/>
    <p:sldId id="305" r:id="rId65"/>
    <p:sldId id="306" r:id="rId66"/>
    <p:sldId id="307" r:id="rId67"/>
    <p:sldId id="308" r:id="rId68"/>
    <p:sldId id="368" r:id="rId69"/>
    <p:sldId id="36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09" r:id="rId83"/>
    <p:sldId id="367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01-01-2026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F20D-9833-4F3F-A4E0-A2BAFAF565C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0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1/1/2026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1/1/2026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1/1/2026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1/1/2026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1/1/2026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1/1/2026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wanthteja/Complete_SQL/blob/master/DataBases/payment.csv" TargetMode="External"/><Relationship Id="rId2" Type="http://schemas.openxmlformats.org/officeDocument/2006/relationships/hyperlink" Target="https://github.com/yaswanthteja/Complete_SQL/blob/master/DataBases/customer.csv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DataBases/payment.csv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jpg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107</a:t>
            </a:fld>
            <a:endParaRPr lang="en-IN" spc="-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108</a:t>
            </a:fld>
            <a:endParaRPr lang="en-IN" spc="-5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109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110</a:t>
            </a:fld>
            <a:endParaRPr lang="en-IN" spc="-5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111</a:t>
            </a:fld>
            <a:endParaRPr lang="en-IN" spc="-5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112</a:t>
            </a:fld>
            <a:endParaRPr lang="en-IN" spc="-5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113</a:t>
            </a:fld>
            <a:endParaRPr lang="en-IN" spc="-5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114</a:t>
            </a:fld>
            <a:endParaRPr lang="en-IN" spc="-5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115</a:t>
            </a:fld>
            <a:endParaRPr lang="en-IN" spc="-5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116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256" y="1305001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0" y="2801543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A135-CC67-3230-4515-D28355D456F8}"/>
              </a:ext>
            </a:extLst>
          </p:cNvPr>
          <p:cNvSpPr txBox="1"/>
          <p:nvPr/>
        </p:nvSpPr>
        <p:spPr>
          <a:xfrm>
            <a:off x="2667000" y="22098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Filtering &amp; Sorting 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28267"/>
            <a:ext cx="5410200" cy="533671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</a:t>
            </a:r>
            <a:r>
              <a:rPr lang="en-IN" sz="1400" spc="-25" dirty="0">
                <a:latin typeface="Calibri"/>
                <a:cs typeface="Calibri"/>
              </a:rPr>
              <a:t> </a:t>
            </a:r>
            <a:r>
              <a:rPr lang="en-IN" sz="1400" b="1" spc="-25" dirty="0">
                <a:latin typeface="Calibri"/>
                <a:cs typeface="Calibri"/>
              </a:rPr>
              <a:t>Create the Products table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CREATE TABLE</a:t>
            </a:r>
            <a:r>
              <a:rPr lang="en-IN" sz="1400" b="1" spc="-25" dirty="0">
                <a:latin typeface="Calibri"/>
                <a:cs typeface="Calibri"/>
              </a:rPr>
              <a:t> Products (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 INT PRIMARY KEY,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ProductName VARCHAR(50) NOT NULL,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Category VARCHAR(30),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Price INT,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Stock INT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endParaRPr lang="en-IN" sz="14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 Insert  data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INSERT INTO </a:t>
            </a:r>
            <a:r>
              <a:rPr lang="en-IN" sz="1400" b="1" spc="-25" dirty="0">
                <a:latin typeface="Calibri"/>
                <a:cs typeface="Calibri"/>
              </a:rPr>
              <a:t>Products (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, ProductName, Category, Price, Stock)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VALUES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(1, 'Laptop', 'Electronics', 55000, 25),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(2, 'Headphones', 'Electronics', 1500, 100),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(3, 'Coffee Mug', 'Kitchen', 300, 200),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(4, 'Office Chair', 'Furniture', 7000, 15),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(5, 'Smartphone', 'Electronics', 25000, 40),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(6, 'Blender', 'Kitchen', 1800, 60),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(7, 'Desk Lamp', 'Furniture', 1200, 80),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(8, 'Monitor', 'Electronics', 12000, 30);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A550-C89E-3BA6-3A29-35335882A865}"/>
              </a:ext>
            </a:extLst>
          </p:cNvPr>
          <p:cNvSpPr txBox="1"/>
          <p:nvPr/>
        </p:nvSpPr>
        <p:spPr>
          <a:xfrm>
            <a:off x="457200" y="185929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Creating a Products table for practice</a:t>
            </a:r>
            <a:endParaRPr lang="en-IN" sz="4400" b="1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 dirty="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46121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578" y="2185029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filter</a:t>
            </a:r>
            <a:r>
              <a:rPr sz="2800" spc="-20" dirty="0">
                <a:solidFill>
                  <a:srgbClr val="00B0F0"/>
                </a:solidFill>
              </a:rPr>
              <a:t> </a:t>
            </a:r>
            <a:r>
              <a:rPr sz="2800" spc="-10" dirty="0">
                <a:solidFill>
                  <a:srgbClr val="00B0F0"/>
                </a:solidFill>
              </a:rPr>
              <a:t>records</a:t>
            </a:r>
            <a:r>
              <a:rPr sz="2800" spc="-10" dirty="0">
                <a:solidFill>
                  <a:srgbClr val="000000"/>
                </a:solidFill>
              </a:rPr>
              <a:t>.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51154" y="2743200"/>
            <a:ext cx="10310495" cy="361573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lang="en-GB" sz="2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IN" sz="2800" b="1" spc="-10" dirty="0">
                <a:latin typeface="Calibri"/>
                <a:cs typeface="Calibri"/>
              </a:rPr>
              <a:t>            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lang="en-GB" sz="2800" b="1" spc="-10" dirty="0">
                <a:latin typeface="Calibri"/>
                <a:cs typeface="Calibri"/>
              </a:rPr>
              <a:t> *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en-GB" sz="2800" b="1" spc="-10" dirty="0">
                <a:latin typeface="Calibri"/>
                <a:cs typeface="Calibri"/>
              </a:rPr>
              <a:t> products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		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lang="en-GB" sz="2800" b="1" spc="-10" dirty="0">
                <a:latin typeface="Calibri"/>
                <a:cs typeface="Calibri"/>
              </a:rPr>
              <a:t> category='Electronics';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7E2DF-3061-78AE-5EE6-CB098F740B7A}"/>
              </a:ext>
            </a:extLst>
          </p:cNvPr>
          <p:cNvSpPr txBox="1"/>
          <p:nvPr/>
        </p:nvSpPr>
        <p:spPr>
          <a:xfrm>
            <a:off x="838200" y="1124871"/>
            <a:ext cx="1074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n-lt"/>
              </a:rPr>
              <a:t>SQL clauses are used to specify conditions and manipulate data in a database. </a:t>
            </a:r>
            <a:endParaRPr lang="en-IN" sz="2800" b="1" dirty="0">
              <a:latin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831" y="363855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31" y="950595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lang="en-GB" sz="2400" dirty="0">
                <a:solidFill>
                  <a:srgbClr val="000000"/>
                </a:solidFill>
              </a:rPr>
              <a:t> rows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 dirty="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5" y="3646471"/>
            <a:ext cx="10392410" cy="68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000" dirty="0">
                <a:latin typeface="+mn-lt"/>
              </a:rPr>
              <a:t>The </a:t>
            </a:r>
            <a:r>
              <a:rPr lang="en-GB" sz="2000" b="1" dirty="0">
                <a:latin typeface="+mn-lt"/>
              </a:rPr>
              <a:t>OFFSET clause</a:t>
            </a:r>
            <a:r>
              <a:rPr lang="en-GB" sz="2000" dirty="0">
                <a:latin typeface="+mn-lt"/>
              </a:rPr>
              <a:t> in SQL is used to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skip a specific number of rows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GB" sz="2000" dirty="0">
                <a:latin typeface="+mn-lt"/>
              </a:rPr>
              <a:t>before starting to return results. It’s often used with </a:t>
            </a:r>
            <a:r>
              <a:rPr lang="en-GB" sz="2000" b="1" dirty="0">
                <a:latin typeface="+mn-lt"/>
              </a:rPr>
              <a:t>LIMIT</a:t>
            </a:r>
            <a:r>
              <a:rPr lang="en-GB" sz="2000" dirty="0">
                <a:latin typeface="+mn-lt"/>
              </a:rPr>
              <a:t> to implement </a:t>
            </a:r>
            <a:r>
              <a:rPr lang="en-GB" sz="2000" b="1" dirty="0">
                <a:latin typeface="+mn-lt"/>
              </a:rPr>
              <a:t>pagination</a:t>
            </a:r>
            <a:r>
              <a:rPr lang="en-GB" sz="2000" dirty="0">
                <a:latin typeface="+mn-lt"/>
              </a:rPr>
              <a:t> — like showing page 2 of search results.</a:t>
            </a:r>
            <a:endParaRPr sz="2000" dirty="0">
              <a:latin typeface="+mn-lt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EACF-6161-30C0-9066-7DE521077FDD}"/>
              </a:ext>
            </a:extLst>
          </p:cNvPr>
          <p:cNvSpPr txBox="1"/>
          <p:nvPr/>
        </p:nvSpPr>
        <p:spPr>
          <a:xfrm>
            <a:off x="762000" y="3017386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OFFSET Clause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3943-E569-733D-7067-0D3D47827E12}"/>
              </a:ext>
            </a:extLst>
          </p:cNvPr>
          <p:cNvSpPr txBox="1"/>
          <p:nvPr/>
        </p:nvSpPr>
        <p:spPr>
          <a:xfrm>
            <a:off x="2057400" y="4876800"/>
            <a:ext cx="464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IN" dirty="0">
                <a:latin typeface="+mn-lt"/>
              </a:rPr>
              <a:t> columns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table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column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n ROWS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LIMIT</a:t>
            </a:r>
            <a:r>
              <a:rPr lang="en-IN" dirty="0">
                <a:latin typeface="+mn-lt"/>
              </a:rPr>
              <a:t> m;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1498E-84F4-9955-39EB-A4BCF70F3819}"/>
              </a:ext>
            </a:extLst>
          </p:cNvPr>
          <p:cNvSpPr txBox="1"/>
          <p:nvPr/>
        </p:nvSpPr>
        <p:spPr>
          <a:xfrm>
            <a:off x="899795" y="4570250"/>
            <a:ext cx="1066800" cy="37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  <a:endParaRPr lang="en-IN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1C6C0-DFF2-AC9B-8F3E-C50A1B340D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34026-03CD-E09C-4DEC-00324B8282A3}"/>
              </a:ext>
            </a:extLst>
          </p:cNvPr>
          <p:cNvSpPr txBox="1"/>
          <p:nvPr/>
        </p:nvSpPr>
        <p:spPr>
          <a:xfrm>
            <a:off x="685800" y="1440180"/>
            <a:ext cx="10134600" cy="235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BY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is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used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to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sort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spc="-20" dirty="0">
                <a:latin typeface="+mn-lt"/>
                <a:cs typeface="Calibri"/>
              </a:rPr>
              <a:t>result-</a:t>
            </a:r>
            <a:r>
              <a:rPr lang="en-GB" sz="2400" b="1" dirty="0">
                <a:latin typeface="+mn-lt"/>
                <a:cs typeface="Calibri"/>
              </a:rPr>
              <a:t>set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in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ascending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(ASC)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</a:t>
            </a:r>
            <a:r>
              <a:rPr lang="en-GB" sz="2400" b="1" spc="-4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descending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9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(DESC).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GB" sz="2400" b="1" dirty="0">
                <a:latin typeface="+mn-lt"/>
                <a:cs typeface="Calibri"/>
              </a:rPr>
              <a:t>Example:</a:t>
            </a:r>
            <a:r>
              <a:rPr lang="en-GB" sz="2400" b="1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below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code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will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sort</a:t>
            </a:r>
            <a:r>
              <a:rPr lang="en-GB" sz="2400" spc="-5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the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output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data</a:t>
            </a:r>
            <a:r>
              <a:rPr lang="en-GB" sz="2400" spc="-6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by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column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name</a:t>
            </a:r>
            <a:r>
              <a:rPr lang="en-GB" sz="2400" spc="-4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in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ascending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spc="-10" dirty="0">
                <a:latin typeface="+mn-lt"/>
                <a:cs typeface="Calibri"/>
              </a:rPr>
              <a:t>order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SELECT</a:t>
            </a:r>
            <a:r>
              <a:rPr lang="en-GB" sz="2000" b="1" spc="-5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dirty="0" err="1">
                <a:latin typeface="+mn-lt"/>
                <a:cs typeface="Calibri"/>
              </a:rPr>
              <a:t>column_name</a:t>
            </a:r>
            <a:r>
              <a:rPr lang="en-GB" sz="2000" spc="-60" dirty="0">
                <a:latin typeface="+mn-lt"/>
                <a:cs typeface="Calibri"/>
              </a:rPr>
              <a:t> </a:t>
            </a:r>
            <a:r>
              <a:rPr lang="en-GB" sz="2000" dirty="0">
                <a:solidFill>
                  <a:srgbClr val="00AFEF"/>
                </a:solidFill>
                <a:latin typeface="+mn-lt"/>
                <a:cs typeface="Calibri"/>
              </a:rPr>
              <a:t>FROM</a:t>
            </a:r>
            <a:r>
              <a:rPr lang="en-GB" sz="2000" spc="-5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table_name</a:t>
            </a:r>
            <a:endParaRPr lang="en-GB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ORDER</a:t>
            </a:r>
            <a:r>
              <a:rPr lang="en-GB" sz="2000" b="1" spc="-3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BY</a:t>
            </a:r>
            <a:r>
              <a:rPr lang="en-GB" sz="2000" b="1" spc="-2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column_name</a:t>
            </a:r>
            <a:r>
              <a:rPr lang="en-GB" sz="2000" spc="-40" dirty="0">
                <a:latin typeface="+mn-lt"/>
                <a:cs typeface="Calibri"/>
              </a:rPr>
              <a:t> </a:t>
            </a:r>
            <a:r>
              <a:rPr lang="en-GB" sz="2000" dirty="0">
                <a:latin typeface="+mn-lt"/>
                <a:cs typeface="Calibri"/>
              </a:rPr>
              <a:t>e</a:t>
            </a:r>
            <a:r>
              <a:rPr lang="en-GB" sz="2000" spc="-25" dirty="0">
                <a:latin typeface="+mn-lt"/>
                <a:cs typeface="Calibri"/>
              </a:rPr>
              <a:t> </a:t>
            </a:r>
            <a:r>
              <a:rPr lang="en-GB" sz="2000" b="1" spc="-20" dirty="0">
                <a:solidFill>
                  <a:srgbClr val="00AFEF"/>
                </a:solidFill>
                <a:latin typeface="+mn-lt"/>
                <a:cs typeface="Calibri"/>
              </a:rPr>
              <a:t>ASC</a:t>
            </a:r>
            <a:r>
              <a:rPr lang="en-GB" sz="2000" spc="-20" dirty="0">
                <a:latin typeface="+mn-lt"/>
                <a:cs typeface="Calibri"/>
              </a:rPr>
              <a:t>;</a:t>
            </a:r>
            <a:endParaRPr lang="en-GB" sz="2000" dirty="0">
              <a:latin typeface="+mn-lt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D104AF6-8CDC-C8B9-F33A-5EE0394FD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841623" cy="574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F5E85-4307-EC52-2F03-8DF8F6F0B149}"/>
              </a:ext>
            </a:extLst>
          </p:cNvPr>
          <p:cNvSpPr txBox="1"/>
          <p:nvPr/>
        </p:nvSpPr>
        <p:spPr>
          <a:xfrm>
            <a:off x="533400" y="38862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Example: </a:t>
            </a:r>
            <a:r>
              <a:rPr lang="en-GB" sz="2000" b="1" dirty="0">
                <a:latin typeface="+mn-lt"/>
              </a:rPr>
              <a:t>Sort products by price (lowest to highest) and Skip the first 2 cheapest products to Show the next 3</a:t>
            </a:r>
            <a:endParaRPr lang="en-IN" sz="1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48E0-0C37-83F9-4BAD-79F8E7315806}"/>
              </a:ext>
            </a:extLst>
          </p:cNvPr>
          <p:cNvSpPr txBox="1"/>
          <p:nvPr/>
        </p:nvSpPr>
        <p:spPr>
          <a:xfrm>
            <a:off x="1676400" y="4679156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SELECT </a:t>
            </a:r>
            <a:r>
              <a:rPr lang="en-IN" dirty="0">
                <a:latin typeface="+mn-lt"/>
              </a:rPr>
              <a:t>ProductName, Price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Price ASC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2     -- skips first 2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LIMIT </a:t>
            </a:r>
            <a:r>
              <a:rPr lang="en-IN" dirty="0">
                <a:latin typeface="+mn-lt"/>
              </a:rPr>
              <a:t>3;       -- gives next 3 products </a:t>
            </a:r>
          </a:p>
        </p:txBody>
      </p:sp>
    </p:spTree>
    <p:extLst>
      <p:ext uri="{BB962C8B-B14F-4D97-AF65-F5344CB8AC3E}">
        <p14:creationId xmlns:p14="http://schemas.microsoft.com/office/powerpoint/2010/main" val="327556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838200"/>
            <a:ext cx="10348595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E725-C88B-809E-FFF6-97B49E547C5C}"/>
              </a:ext>
            </a:extLst>
          </p:cNvPr>
          <p:cNvSpPr txBox="1"/>
          <p:nvPr/>
        </p:nvSpPr>
        <p:spPr>
          <a:xfrm>
            <a:off x="3276600" y="4529583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Customer Csv file   :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2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C3BAA-0C5E-F47F-E4E6-1AD818FCDD01}"/>
              </a:ext>
            </a:extLst>
          </p:cNvPr>
          <p:cNvSpPr txBox="1"/>
          <p:nvPr/>
        </p:nvSpPr>
        <p:spPr>
          <a:xfrm>
            <a:off x="3352800" y="510540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Payment CSV file  : 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3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F51BD-850D-006A-7EDC-923DE4958F85}"/>
              </a:ext>
            </a:extLst>
          </p:cNvPr>
          <p:cNvSpPr txBox="1"/>
          <p:nvPr/>
        </p:nvSpPr>
        <p:spPr>
          <a:xfrm>
            <a:off x="542544" y="1134011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To import a CSV file into SQL we can use different methods depending on your setup. Here's a </a:t>
            </a:r>
            <a:r>
              <a:rPr lang="en-GB" b="1" dirty="0">
                <a:latin typeface="+mn-lt"/>
              </a:rPr>
              <a:t>universal workflow using SQL and command-line tools</a:t>
            </a:r>
            <a:r>
              <a:rPr lang="en-GB" dirty="0">
                <a:latin typeface="+mn-lt"/>
              </a:rPr>
              <a:t>, especially useful for PostgreSQL and MySQL.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88215-11BD-94B6-C9DC-CC98C1B71924}"/>
              </a:ext>
            </a:extLst>
          </p:cNvPr>
          <p:cNvSpPr txBox="1"/>
          <p:nvPr/>
        </p:nvSpPr>
        <p:spPr>
          <a:xfrm>
            <a:off x="569976" y="45720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Import CSV into 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2E8E9-440D-5F7E-CE71-E24EAD2D35CA}"/>
              </a:ext>
            </a:extLst>
          </p:cNvPr>
          <p:cNvSpPr txBox="1"/>
          <p:nvPr/>
        </p:nvSpPr>
        <p:spPr>
          <a:xfrm>
            <a:off x="542544" y="1981200"/>
            <a:ext cx="6094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latin typeface="+mn-lt"/>
              </a:rPr>
              <a:t>Step1: </a:t>
            </a:r>
            <a:r>
              <a:rPr lang="en-GB" b="1" dirty="0">
                <a:latin typeface="+mn-lt"/>
              </a:rPr>
              <a:t>Prepare Your CSV File</a:t>
            </a:r>
          </a:p>
          <a:p>
            <a:pPr>
              <a:buNone/>
            </a:pPr>
            <a:r>
              <a:rPr lang="en-GB" dirty="0">
                <a:latin typeface="+mn-lt"/>
              </a:rPr>
              <a:t>   </a:t>
            </a:r>
          </a:p>
          <a:p>
            <a:pPr>
              <a:buNone/>
            </a:pPr>
            <a:r>
              <a:rPr lang="en-GB" dirty="0">
                <a:latin typeface="+mn-lt"/>
              </a:rPr>
              <a:t> Make sure your file is clean: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Headers match column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No missing quotes or delimiters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Example: payment.csv  (make sure you</a:t>
            </a:r>
            <a:r>
              <a:rPr lang="en-GB" dirty="0">
                <a:latin typeface="+mn-lt"/>
                <a:hlinkClick r:id="rId2"/>
              </a:rPr>
              <a:t> download </a:t>
            </a:r>
            <a:r>
              <a:rPr lang="en-GB" dirty="0">
                <a:latin typeface="+mn-lt"/>
              </a:rPr>
              <a:t>it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756AA-623D-317E-0C6C-A25DEED06161}"/>
              </a:ext>
            </a:extLst>
          </p:cNvPr>
          <p:cNvSpPr txBox="1"/>
          <p:nvPr/>
        </p:nvSpPr>
        <p:spPr>
          <a:xfrm>
            <a:off x="542544" y="4004102"/>
            <a:ext cx="495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Step2: </a:t>
            </a:r>
            <a:r>
              <a:rPr lang="en-GB" b="1" dirty="0">
                <a:latin typeface="+mn-lt"/>
              </a:rPr>
              <a:t>Create a Table with columns names with datatypes  matching the csv header files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Example: </a:t>
            </a:r>
            <a:r>
              <a:rPr lang="en-GB" dirty="0">
                <a:latin typeface="+mn-lt"/>
              </a:rPr>
              <a:t>In payments.csv we have 4 columns</a:t>
            </a:r>
          </a:p>
          <a:p>
            <a:r>
              <a:rPr lang="en-GB" dirty="0" err="1">
                <a:latin typeface="+mn-lt"/>
              </a:rPr>
              <a:t>customer_id</a:t>
            </a:r>
            <a:r>
              <a:rPr lang="en-GB" dirty="0">
                <a:latin typeface="+mn-lt"/>
              </a:rPr>
              <a:t>, amount, mode, </a:t>
            </a:r>
            <a:r>
              <a:rPr lang="en-GB" dirty="0" err="1">
                <a:latin typeface="+mn-lt"/>
              </a:rPr>
              <a:t>payment_date</a:t>
            </a:r>
            <a:endParaRPr lang="en-GB" dirty="0">
              <a:latin typeface="+mn-lt"/>
            </a:endParaRPr>
          </a:p>
          <a:p>
            <a:endParaRPr lang="en-GB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E857A4-FE77-6923-BEB6-8F09C812CC6E}"/>
              </a:ext>
            </a:extLst>
          </p:cNvPr>
          <p:cNvSpPr txBox="1"/>
          <p:nvPr/>
        </p:nvSpPr>
        <p:spPr>
          <a:xfrm>
            <a:off x="6781800" y="2429892"/>
            <a:ext cx="411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GB" sz="2800" b="1" dirty="0">
                <a:latin typeface="+mn-lt"/>
              </a:rPr>
              <a:t>Payments (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customer_id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amount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mode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VARCHAR</a:t>
            </a:r>
            <a:r>
              <a:rPr lang="en-GB" sz="2800" b="1" dirty="0">
                <a:latin typeface="+mn-lt"/>
              </a:rPr>
              <a:t>(30),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payment_date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DATE</a:t>
            </a:r>
          </a:p>
          <a:p>
            <a:r>
              <a:rPr lang="en-GB" sz="2800" b="1" dirty="0">
                <a:latin typeface="+mn-lt"/>
              </a:rPr>
              <a:t>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6D6-4410-E42A-C8EE-58B400E375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2153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3227-6900-98BE-820C-EEE6BE049367}"/>
              </a:ext>
            </a:extLst>
          </p:cNvPr>
          <p:cNvSpPr txBox="1"/>
          <p:nvPr/>
        </p:nvSpPr>
        <p:spPr>
          <a:xfrm>
            <a:off x="417576" y="3048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Postgresql</a:t>
            </a:r>
            <a:endParaRPr lang="en-IN" sz="3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D0590-43DF-266A-9A18-D88298BEDE2D}"/>
              </a:ext>
            </a:extLst>
          </p:cNvPr>
          <p:cNvSpPr txBox="1"/>
          <p:nvPr/>
        </p:nvSpPr>
        <p:spPr>
          <a:xfrm>
            <a:off x="457200" y="345948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Example: </a:t>
            </a:r>
          </a:p>
          <a:p>
            <a:r>
              <a:rPr lang="en-GB" sz="2000" b="1" dirty="0">
                <a:latin typeface="+mn-lt"/>
              </a:rPr>
              <a:t>	COPY Payments </a:t>
            </a:r>
          </a:p>
          <a:p>
            <a:r>
              <a:rPr lang="en-GB" sz="2000" b="1" dirty="0">
                <a:latin typeface="+mn-lt"/>
              </a:rPr>
              <a:t>	FROM 'E:\payments.csv’ 	DELIMITER ',’</a:t>
            </a:r>
          </a:p>
          <a:p>
            <a:r>
              <a:rPr lang="en-GB" sz="2000" b="1" dirty="0">
                <a:latin typeface="+mn-lt"/>
              </a:rPr>
              <a:t> 	CSV HEADER;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4472-E9FB-4817-A482-80F19018CC69}"/>
              </a:ext>
            </a:extLst>
          </p:cNvPr>
          <p:cNvSpPr txBox="1"/>
          <p:nvPr/>
        </p:nvSpPr>
        <p:spPr>
          <a:xfrm>
            <a:off x="457200" y="1295400"/>
            <a:ext cx="419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Syntax: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COPY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Table_name</a:t>
            </a:r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400" b="1" dirty="0">
                <a:latin typeface="+mn-lt"/>
              </a:rPr>
              <a:t> ‘location of csv’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DELIMITER</a:t>
            </a:r>
            <a:r>
              <a:rPr lang="en-GB" sz="2400" b="1" dirty="0">
                <a:latin typeface="+mn-lt"/>
              </a:rPr>
              <a:t> ',’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CSV HEADER</a:t>
            </a:r>
            <a:r>
              <a:rPr lang="en-GB" sz="2400" b="1" dirty="0">
                <a:latin typeface="+mn-lt"/>
              </a:rPr>
              <a:t>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869C-28D4-D0D1-84D6-350FC86B39F8}"/>
              </a:ext>
            </a:extLst>
          </p:cNvPr>
          <p:cNvSpPr txBox="1"/>
          <p:nvPr/>
        </p:nvSpPr>
        <p:spPr>
          <a:xfrm>
            <a:off x="228600" y="5364647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Using </a:t>
            </a:r>
            <a:r>
              <a:rPr lang="en-IN" sz="2400" b="1" dirty="0" err="1">
                <a:latin typeface="+mn-lt"/>
              </a:rPr>
              <a:t>psql</a:t>
            </a:r>
            <a:r>
              <a:rPr lang="en-IN" sz="2400" b="1" dirty="0">
                <a:latin typeface="+mn-lt"/>
              </a:rPr>
              <a:t> terminal : </a:t>
            </a:r>
            <a:r>
              <a:rPr lang="en-GB" b="1" dirty="0">
                <a:latin typeface="+mn-lt"/>
              </a:rPr>
              <a:t>\COPY Payments FROM ‘E:\payments.csv' DELIMITER ',' CSV HEADER;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8ACC-3634-082D-D468-A27CDCADC536}"/>
              </a:ext>
            </a:extLst>
          </p:cNvPr>
          <p:cNvSpPr txBox="1"/>
          <p:nvPr/>
        </p:nvSpPr>
        <p:spPr>
          <a:xfrm>
            <a:off x="429768" y="93708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Make sure the CSV is in the correct path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D0AF8-C214-42CF-6FF3-86D99B378EA3}"/>
              </a:ext>
            </a:extLst>
          </p:cNvPr>
          <p:cNvSpPr txBox="1"/>
          <p:nvPr/>
        </p:nvSpPr>
        <p:spPr>
          <a:xfrm>
            <a:off x="6935726" y="91706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Mysql</a:t>
            </a:r>
            <a:endParaRPr lang="en-IN" sz="32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94513-BD3D-5EAF-A6A2-8B1CF4F4D940}"/>
              </a:ext>
            </a:extLst>
          </p:cNvPr>
          <p:cNvSpPr txBox="1"/>
          <p:nvPr/>
        </p:nvSpPr>
        <p:spPr>
          <a:xfrm>
            <a:off x="6409816" y="762824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LOAD DATA LOCAL INFILE </a:t>
            </a:r>
            <a:r>
              <a:rPr lang="en-IN" dirty="0">
                <a:latin typeface="+mn-lt"/>
              </a:rPr>
              <a:t>'/path/to/payments.csv'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INTO TABLE </a:t>
            </a:r>
            <a:r>
              <a:rPr lang="en-IN" dirty="0">
                <a:latin typeface="+mn-lt"/>
              </a:rPr>
              <a:t>Payments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FIELDS TERMINATED BY </a:t>
            </a:r>
            <a:r>
              <a:rPr lang="en-IN" dirty="0">
                <a:latin typeface="+mn-lt"/>
              </a:rPr>
              <a:t>',' 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ENCLOSED BY </a:t>
            </a:r>
            <a:r>
              <a:rPr lang="en-IN" dirty="0">
                <a:latin typeface="+mn-lt"/>
              </a:rPr>
              <a:t>‘ “ 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LINES TERMINATED BY </a:t>
            </a:r>
            <a:r>
              <a:rPr lang="en-IN" dirty="0">
                <a:latin typeface="+mn-lt"/>
              </a:rPr>
              <a:t>'\n'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IGNORE 1 ROWS</a:t>
            </a:r>
            <a:r>
              <a:rPr lang="en-IN" dirty="0">
                <a:latin typeface="+mn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06A3-EEC8-C8E7-EFD7-28F7F18E4CFF}"/>
              </a:ext>
            </a:extLst>
          </p:cNvPr>
          <p:cNvSpPr txBox="1"/>
          <p:nvPr/>
        </p:nvSpPr>
        <p:spPr>
          <a:xfrm>
            <a:off x="5541264" y="3590150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Open your terminal(</a:t>
            </a:r>
            <a:r>
              <a:rPr lang="en-IN" sz="1600" dirty="0" err="1">
                <a:latin typeface="+mn-lt"/>
              </a:rPr>
              <a:t>cmd</a:t>
            </a:r>
            <a:r>
              <a:rPr lang="en-IN" sz="1600" dirty="0">
                <a:latin typeface="+mn-lt"/>
              </a:rPr>
              <a:t> or </a:t>
            </a:r>
            <a:r>
              <a:rPr lang="en-IN" sz="1600" dirty="0" err="1">
                <a:latin typeface="+mn-lt"/>
              </a:rPr>
              <a:t>powershell</a:t>
            </a:r>
            <a:r>
              <a:rPr lang="en-IN" sz="1600" dirty="0">
                <a:latin typeface="+mn-lt"/>
              </a:rPr>
              <a:t>) run one by one these commands and make sure enter your password after first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mysql</a:t>
            </a:r>
            <a:r>
              <a:rPr lang="en-IN" dirty="0">
                <a:latin typeface="+mn-lt"/>
              </a:rPr>
              <a:t> --local-</a:t>
            </a:r>
            <a:r>
              <a:rPr lang="en-IN" dirty="0" err="1">
                <a:latin typeface="+mn-lt"/>
              </a:rPr>
              <a:t>infile</a:t>
            </a:r>
            <a:r>
              <a:rPr lang="en-IN" dirty="0">
                <a:latin typeface="+mn-lt"/>
              </a:rPr>
              <a:t>=1 -u root –p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SET GLOBAL 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 = 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SHOW VARIABLES LIKE '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’;</a:t>
            </a:r>
          </a:p>
          <a:p>
            <a:endParaRPr lang="en-GB" dirty="0">
              <a:latin typeface="+mn-lt"/>
            </a:endParaRPr>
          </a:p>
          <a:p>
            <a:r>
              <a:rPr lang="en-IN" sz="1600" dirty="0">
                <a:latin typeface="+mn-lt"/>
              </a:rPr>
              <a:t>Then Exit and Restart the </a:t>
            </a:r>
            <a:r>
              <a:rPr lang="en-IN" sz="1600" b="1" dirty="0" err="1">
                <a:latin typeface="+mn-lt"/>
              </a:rPr>
              <a:t>sql</a:t>
            </a:r>
            <a:r>
              <a:rPr lang="en-IN" sz="1600" dirty="0">
                <a:latin typeface="+mn-lt"/>
              </a:rPr>
              <a:t> </a:t>
            </a:r>
            <a:r>
              <a:rPr lang="en-IN" sz="1600" b="1" dirty="0">
                <a:latin typeface="+mn-lt"/>
              </a:rPr>
              <a:t>server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2C431-F867-D94D-C4FF-C4F774F48A64}"/>
              </a:ext>
            </a:extLst>
          </p:cNvPr>
          <p:cNvSpPr txBox="1"/>
          <p:nvPr/>
        </p:nvSpPr>
        <p:spPr>
          <a:xfrm>
            <a:off x="5410200" y="2865252"/>
            <a:ext cx="65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Error Code: 1290. The MySQL server is running with the --secure-file-</a:t>
            </a:r>
            <a:r>
              <a:rPr lang="en-GB" sz="1600" b="1" dirty="0" err="1">
                <a:latin typeface="+mn-lt"/>
              </a:rPr>
              <a:t>priv</a:t>
            </a:r>
            <a:r>
              <a:rPr lang="en-GB" sz="1600" b="1" dirty="0">
                <a:latin typeface="+mn-lt"/>
              </a:rPr>
              <a:t> option so it cannot execute this statement  follow these steps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55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71800" y="1752600"/>
            <a:ext cx="7848600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110" dirty="0">
                <a:latin typeface="Arial"/>
                <a:cs typeface="Arial"/>
              </a:rPr>
              <a:t>FUNCTION</a:t>
            </a:r>
            <a:r>
              <a:rPr lang="en-GB" sz="5400" spc="110" dirty="0">
                <a:latin typeface="Arial"/>
                <a:cs typeface="Arial"/>
              </a:rPr>
              <a:t>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0931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83494"/>
            <a:ext cx="10030460" cy="17949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solidFill>
                  <a:srgbClr val="000000"/>
                </a:solidFill>
              </a:rPr>
              <a:t>Types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of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577" y="2837591"/>
            <a:ext cx="10316845" cy="268387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2400" b="1" dirty="0">
                <a:latin typeface="Calibri"/>
                <a:cs typeface="Calibri"/>
              </a:rPr>
              <a:t>System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sz="2400" dirty="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Example: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rand(),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round(),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upper(),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lower(),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count(),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sum(),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avg(), </a:t>
            </a:r>
            <a:r>
              <a:rPr sz="2000" dirty="0">
                <a:latin typeface="Calibri"/>
                <a:cs typeface="Calibri"/>
              </a:rPr>
              <a:t>max(),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etc</a:t>
            </a:r>
            <a:endParaRPr sz="2000" dirty="0">
              <a:latin typeface="Calibri"/>
              <a:cs typeface="Calibri"/>
            </a:endParaRPr>
          </a:p>
          <a:p>
            <a:pPr marL="12065" marR="505459">
              <a:lnSpc>
                <a:spcPts val="3460"/>
              </a:lnSpc>
              <a:spcBef>
                <a:spcPts val="980"/>
              </a:spcBef>
              <a:tabLst>
                <a:tab pos="527685" algn="l"/>
              </a:tabLst>
            </a:pPr>
            <a:r>
              <a:rPr lang="en-GB" sz="2400" spc="-10" dirty="0">
                <a:latin typeface="Calibri"/>
                <a:cs typeface="Calibri"/>
              </a:rPr>
              <a:t>2.   </a:t>
            </a:r>
            <a:r>
              <a:rPr sz="2400" b="1" spc="-10" dirty="0">
                <a:latin typeface="Calibri"/>
                <a:cs typeface="Calibri"/>
              </a:rPr>
              <a:t>User-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06A58A-CA1C-1230-EF9A-A1F2EC94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730" y="2969295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Scalar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single values (numeric (abs), string, 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Aggregate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sets of rows.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800" b="0" spc="-100" dirty="0">
                <a:solidFill>
                  <a:srgbClr val="000000"/>
                </a:solidFill>
                <a:latin typeface="Calibri"/>
                <a:cs typeface="Calibri"/>
              </a:rPr>
              <a:t>(rows)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6C39D-8481-F72E-E97B-6D839D485F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843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7560D-8EC2-933F-00A6-979EF15AA7EF}"/>
              </a:ext>
            </a:extLst>
          </p:cNvPr>
          <p:cNvSpPr txBox="1"/>
          <p:nvPr/>
        </p:nvSpPr>
        <p:spPr>
          <a:xfrm>
            <a:off x="457200" y="887997"/>
            <a:ext cx="5257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INT PRIMARY KEY</a:t>
            </a:r>
            <a:r>
              <a:rPr lang="en-IN" sz="1600" dirty="0">
                <a:latin typeface="+mn-lt"/>
              </a:rPr>
              <a:t>,  		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VARCHAR(50)</a:t>
            </a:r>
            <a:r>
              <a:rPr lang="en-IN" sz="1600" dirty="0">
                <a:latin typeface="+mn-lt"/>
              </a:rPr>
              <a:t>,</a:t>
            </a:r>
          </a:p>
          <a:p>
            <a:r>
              <a:rPr lang="en-IN" sz="1600" dirty="0">
                <a:latin typeface="+mn-lt"/>
              </a:rPr>
              <a:t>		 amount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DECIMAL(10,2),  </a:t>
            </a:r>
          </a:p>
          <a:p>
            <a:r>
              <a:rPr lang="en-IN" sz="1600" dirty="0">
                <a:latin typeface="+mn-lt"/>
              </a:rPr>
              <a:t>		mode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VARCHAR(30), </a:t>
            </a:r>
          </a:p>
          <a:p>
            <a:r>
              <a:rPr lang="en-IN" sz="1600" dirty="0">
                <a:latin typeface="+mn-lt"/>
              </a:rPr>
              <a:t>		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IN" sz="1600" dirty="0">
                <a:latin typeface="+mn-lt"/>
              </a:rPr>
              <a:t>);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INSERT INTO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, 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, amount, mode,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) VALUES(1, 'Arjun', 60, 'Cash', '2020-09-24’),</a:t>
            </a:r>
          </a:p>
          <a:p>
            <a:r>
              <a:rPr lang="en-IN" sz="1600" dirty="0">
                <a:latin typeface="+mn-lt"/>
              </a:rPr>
              <a:t>	(2, 'Meera', 30, 'Credit Card', '2020-04-27’),</a:t>
            </a:r>
          </a:p>
          <a:p>
            <a:r>
              <a:rPr lang="en-IN" sz="1600" dirty="0">
                <a:latin typeface="+mn-lt"/>
              </a:rPr>
              <a:t>	(3, 'Ravi', 90, 'Credit Card', '2020-07-07’),</a:t>
            </a:r>
          </a:p>
          <a:p>
            <a:r>
              <a:rPr lang="en-IN" sz="1600" dirty="0">
                <a:latin typeface="+mn-lt"/>
              </a:rPr>
              <a:t>	(4, 'Sneha', 50, 'Debit Card', '2020-02-12’),</a:t>
            </a:r>
          </a:p>
          <a:p>
            <a:r>
              <a:rPr lang="en-IN" sz="1600" dirty="0">
                <a:latin typeface="+mn-lt"/>
              </a:rPr>
              <a:t>	(5, 'Kiran', 40, 'Mobile Payment', '2020-11-20’),</a:t>
            </a:r>
          </a:p>
          <a:p>
            <a:r>
              <a:rPr lang="en-IN" sz="1600" dirty="0">
                <a:latin typeface="+mn-lt"/>
              </a:rPr>
              <a:t>	(6, 'Priya', 40, 'Debit Card', '2021-06-28’),</a:t>
            </a:r>
          </a:p>
          <a:p>
            <a:r>
              <a:rPr lang="en-IN" sz="1600" dirty="0">
                <a:latin typeface="+mn-lt"/>
              </a:rPr>
              <a:t>	(7, 'Rahul', 10, 'Cash', '2021-08-25’),</a:t>
            </a:r>
          </a:p>
          <a:p>
            <a:r>
              <a:rPr lang="en-IN" sz="1600" dirty="0">
                <a:latin typeface="+mn-lt"/>
              </a:rPr>
              <a:t>	(8, 'Anita', 30, 'Mobile Payment', '2021-06-17’),</a:t>
            </a:r>
          </a:p>
          <a:p>
            <a:r>
              <a:rPr lang="en-IN" sz="1600" dirty="0">
                <a:latin typeface="+mn-lt"/>
              </a:rPr>
              <a:t>	(9, 'Vikram', 80, 'Cash', '2021-08-25’),</a:t>
            </a:r>
          </a:p>
          <a:p>
            <a:r>
              <a:rPr lang="en-IN" sz="1600" dirty="0">
                <a:latin typeface="+mn-lt"/>
              </a:rPr>
              <a:t>	(10, 'Divya', 50, 'Mobile Payment', '2021-11-03’),</a:t>
            </a:r>
          </a:p>
          <a:p>
            <a:r>
              <a:rPr lang="en-IN" sz="1600" dirty="0">
                <a:latin typeface="+mn-lt"/>
              </a:rPr>
              <a:t>	(11, 'Suresh', 70, 'Cash', '2022-11-01’),</a:t>
            </a:r>
          </a:p>
          <a:p>
            <a:r>
              <a:rPr lang="en-IN" sz="1600" dirty="0">
                <a:latin typeface="+mn-lt"/>
              </a:rPr>
              <a:t>	(12, 'Neha', 60,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'2022-09-11’),</a:t>
            </a:r>
          </a:p>
          <a:p>
            <a:r>
              <a:rPr lang="en-IN" sz="1600" dirty="0">
                <a:latin typeface="+mn-lt"/>
              </a:rPr>
              <a:t>	(13, 'Ajay', 30,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'2022-12-10’),</a:t>
            </a:r>
          </a:p>
          <a:p>
            <a:r>
              <a:rPr lang="en-IN" sz="1600" dirty="0">
                <a:latin typeface="+mn-lt"/>
              </a:rPr>
              <a:t>	(14, 'Varun', 50, 'Credit Card', '2022-05-14’),</a:t>
            </a:r>
          </a:p>
          <a:p>
            <a:r>
              <a:rPr lang="en-IN" sz="1600" dirty="0">
                <a:latin typeface="+mn-lt"/>
              </a:rPr>
              <a:t>	(15, 'Pooja', 30, 'Credit Card', '2022-09-25');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B0AB-769C-B946-2C86-D65B845D918B}"/>
              </a:ext>
            </a:extLst>
          </p:cNvPr>
          <p:cNvSpPr txBox="1"/>
          <p:nvPr/>
        </p:nvSpPr>
        <p:spPr>
          <a:xfrm>
            <a:off x="298704" y="18164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latin typeface="+mj-lt"/>
              </a:rPr>
              <a:t>Payments_fun</a:t>
            </a:r>
            <a:r>
              <a:rPr lang="en-GB" sz="2800" b="1" dirty="0">
                <a:latin typeface="+mj-lt"/>
              </a:rPr>
              <a:t> table</a:t>
            </a:r>
            <a:endParaRPr lang="en-IN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9F92-CAAC-7210-9191-A844A388A81F}"/>
              </a:ext>
            </a:extLst>
          </p:cNvPr>
          <p:cNvSpPr txBox="1"/>
          <p:nvPr/>
        </p:nvSpPr>
        <p:spPr>
          <a:xfrm>
            <a:off x="6477002" y="1365051"/>
            <a:ext cx="495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n-lt"/>
              </a:rPr>
              <a:t>1. Find the absolute difference between the highest and lowest payment amounts.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2. Round the average payment amount to 2 decimal places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3. Show all customer names in uppercase.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4. Extract the first 3 letters of each payment mode.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5. Find all payments made in 2021.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6. Calculate the number of days between the earliest and latest payment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7. Count how many payments were made by Credit Card.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8. Find the total amount collected per payment mode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0C847-8A01-7310-C7F2-1DE69EB33867}"/>
              </a:ext>
            </a:extLst>
          </p:cNvPr>
          <p:cNvSpPr txBox="1"/>
          <p:nvPr/>
        </p:nvSpPr>
        <p:spPr>
          <a:xfrm>
            <a:off x="6705602" y="449346"/>
            <a:ext cx="472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Solve these Using </a:t>
            </a:r>
            <a:r>
              <a:rPr lang="en-GB" sz="2000" b="1" dirty="0" err="1">
                <a:latin typeface="+mj-lt"/>
              </a:rPr>
              <a:t>Payments_fun</a:t>
            </a:r>
            <a:r>
              <a:rPr lang="en-GB" sz="2000" b="1" dirty="0">
                <a:latin typeface="+mj-lt"/>
              </a:rPr>
              <a:t> table</a:t>
            </a:r>
            <a:endParaRPr lang="en-IN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233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A8F6D-574F-F5A3-5A3B-7566B6D1B3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30000" y="6401153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2BEA-FA8F-0E1E-36C5-2E4CEE74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5149"/>
            <a:ext cx="10832337" cy="617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699AC-D080-A943-FDBC-96A52B96F067}"/>
              </a:ext>
            </a:extLst>
          </p:cNvPr>
          <p:cNvSpPr txBox="1"/>
          <p:nvPr/>
        </p:nvSpPr>
        <p:spPr>
          <a:xfrm>
            <a:off x="375032" y="1013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Functions Cheat Sheet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2945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25592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7C244-51A4-8E6C-FBCE-7DDA12B01203}"/>
              </a:ext>
            </a:extLst>
          </p:cNvPr>
          <p:cNvSpPr txBox="1"/>
          <p:nvPr/>
        </p:nvSpPr>
        <p:spPr>
          <a:xfrm>
            <a:off x="754456" y="4925000"/>
            <a:ext cx="961923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Why do we get an error when selecting a column not present in GROUP BY?</a:t>
            </a:r>
          </a:p>
          <a:p>
            <a:endParaRPr lang="en-GB" sz="1600" b="1" dirty="0">
              <a:latin typeface="+mn-lt"/>
            </a:endParaRPr>
          </a:p>
          <a:p>
            <a:r>
              <a:rPr lang="en-GB" sz="1600" b="1" dirty="0">
                <a:latin typeface="+mn-lt"/>
              </a:rPr>
              <a:t>Because SQL requires that all selected columns must either be aggregated or included in the GROUP BY clause to avoid ambiguous results.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EEABD-11DA-DF6E-E1A5-4B0736C2EFB5}"/>
              </a:ext>
            </a:extLst>
          </p:cNvPr>
          <p:cNvSpPr txBox="1"/>
          <p:nvPr/>
        </p:nvSpPr>
        <p:spPr>
          <a:xfrm>
            <a:off x="5638800" y="2819400"/>
            <a:ext cx="5580177" cy="1490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lang="en-GB" sz="2600" b="1" spc="-10" dirty="0">
                <a:latin typeface="Calibri"/>
                <a:cs typeface="Calibri"/>
              </a:rPr>
              <a:t>Example</a:t>
            </a:r>
            <a:endParaRPr lang="en-GB"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lang="en-GB"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lang="en-GB"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200" dirty="0">
                <a:latin typeface="Calibri"/>
                <a:cs typeface="Calibri"/>
              </a:rPr>
              <a:t>mode,</a:t>
            </a:r>
            <a:r>
              <a:rPr lang="en-GB" sz="2200" spc="-40" dirty="0">
                <a:latin typeface="Calibri"/>
                <a:cs typeface="Calibri"/>
              </a:rPr>
              <a:t> </a:t>
            </a:r>
            <a:r>
              <a:rPr lang="en-GB" sz="2200" dirty="0">
                <a:latin typeface="Calibri"/>
                <a:cs typeface="Calibri"/>
              </a:rPr>
              <a:t>SUM(amount)</a:t>
            </a:r>
            <a:r>
              <a:rPr lang="en-GB" sz="2200" spc="-40" dirty="0">
                <a:latin typeface="Calibri"/>
                <a:cs typeface="Calibri"/>
              </a:rPr>
              <a:t> </a:t>
            </a:r>
            <a:r>
              <a:rPr lang="en-GB" sz="2200" dirty="0">
                <a:latin typeface="Calibri"/>
                <a:cs typeface="Calibri"/>
              </a:rPr>
              <a:t>AS</a:t>
            </a:r>
            <a:r>
              <a:rPr lang="en-GB" sz="2200" spc="-55" dirty="0">
                <a:latin typeface="Calibri"/>
                <a:cs typeface="Calibri"/>
              </a:rPr>
              <a:t> </a:t>
            </a:r>
            <a:r>
              <a:rPr lang="en-GB" sz="2200" spc="-10" dirty="0">
                <a:latin typeface="Calibri"/>
                <a:cs typeface="Calibri"/>
              </a:rPr>
              <a:t>total</a:t>
            </a:r>
            <a:endParaRPr lang="en-GB"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lang="en-GB"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lang="en-GB"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200" spc="-10" dirty="0" err="1">
                <a:latin typeface="Calibri"/>
                <a:cs typeface="Calibri"/>
              </a:rPr>
              <a:t>payment_fun</a:t>
            </a:r>
            <a:endParaRPr lang="en-GB"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lang="en-GB"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lang="en-GB"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lang="en-GB"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200" spc="-20" dirty="0">
                <a:latin typeface="Calibri"/>
                <a:cs typeface="Calibri"/>
              </a:rPr>
              <a:t>mode</a:t>
            </a:r>
            <a:endParaRPr lang="en-GB"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 dirty="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r>
              <a:rPr lang="en-GB" sz="2000" spc="-10" dirty="0">
                <a:latin typeface="Calibri"/>
                <a:cs typeface="Calibri"/>
              </a:rPr>
              <a:t>_fun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F15A-41F9-0CED-97AE-6E82EFFAA3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29E3C-FF80-372D-244C-48EFC0E8FABC}"/>
              </a:ext>
            </a:extLst>
          </p:cNvPr>
          <p:cNvSpPr txBox="1"/>
          <p:nvPr/>
        </p:nvSpPr>
        <p:spPr>
          <a:xfrm>
            <a:off x="457200" y="228599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SQL Query Mnemonic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7BA02-E6A1-D104-1B7B-BFF960C71EC7}"/>
              </a:ext>
            </a:extLst>
          </p:cNvPr>
          <p:cNvSpPr txBox="1"/>
          <p:nvPr/>
        </p:nvSpPr>
        <p:spPr>
          <a:xfrm>
            <a:off x="457200" y="1219200"/>
            <a:ext cx="111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Memorable word from the first letters of each SQL Clause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835CB-FCA8-1267-EE01-4FED9D21FAB2}"/>
              </a:ext>
            </a:extLst>
          </p:cNvPr>
          <p:cNvSpPr txBox="1"/>
          <p:nvPr/>
        </p:nvSpPr>
        <p:spPr>
          <a:xfrm>
            <a:off x="838200" y="2420112"/>
            <a:ext cx="2514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GB" sz="2400" b="1" dirty="0">
                <a:latin typeface="+mn-lt"/>
              </a:rPr>
              <a:t>elect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GB" sz="2400" b="1" dirty="0">
                <a:latin typeface="+mn-lt"/>
              </a:rPr>
              <a:t>rom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J</a:t>
            </a:r>
            <a:r>
              <a:rPr lang="en-GB" sz="2400" b="1" dirty="0">
                <a:latin typeface="+mn-lt"/>
              </a:rPr>
              <a:t>oin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GB" sz="2400" b="1" dirty="0">
                <a:latin typeface="+mn-lt"/>
              </a:rPr>
              <a:t>n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GB" sz="2400" b="1" dirty="0">
                <a:latin typeface="+mn-lt"/>
              </a:rPr>
              <a:t>here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G</a:t>
            </a:r>
            <a:r>
              <a:rPr lang="en-GB" sz="2400" b="1" dirty="0">
                <a:latin typeface="+mn-lt"/>
              </a:rPr>
              <a:t>roup By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H</a:t>
            </a:r>
            <a:r>
              <a:rPr lang="en-GB" sz="2400" b="1" dirty="0">
                <a:latin typeface="+mn-lt"/>
              </a:rPr>
              <a:t>aving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GB" sz="2400" b="1" dirty="0">
                <a:latin typeface="+mn-lt"/>
              </a:rPr>
              <a:t>rder By</a:t>
            </a:r>
          </a:p>
          <a:p>
            <a:pPr marL="342900" indent="-342900">
              <a:buAutoNum type="arabicPeriod"/>
            </a:pPr>
            <a:r>
              <a:rPr lang="en-GB" sz="2400" b="1" dirty="0">
                <a:latin typeface="+mn-lt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GB" sz="2400" b="1" dirty="0">
                <a:latin typeface="+mn-lt"/>
              </a:rPr>
              <a:t>imit</a:t>
            </a:r>
            <a:endParaRPr lang="en-IN" sz="24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D2BB1-84B6-68EA-5E69-398B0EC029AB}"/>
              </a:ext>
            </a:extLst>
          </p:cNvPr>
          <p:cNvSpPr txBox="1"/>
          <p:nvPr/>
        </p:nvSpPr>
        <p:spPr>
          <a:xfrm>
            <a:off x="3602352" y="2438400"/>
            <a:ext cx="76080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  <a:latin typeface="+mn-lt"/>
              </a:rPr>
              <a:t>‘SFJOWGHOL’</a:t>
            </a:r>
          </a:p>
          <a:p>
            <a:pPr algn="ctr"/>
            <a:r>
              <a:rPr lang="en-GB" sz="3600" b="1" dirty="0">
                <a:latin typeface="+mn-lt"/>
              </a:rPr>
              <a:t>Memorable Word</a:t>
            </a:r>
          </a:p>
          <a:p>
            <a:endParaRPr lang="en-IN" sz="3600" b="1" dirty="0">
              <a:latin typeface="+mn-lt"/>
            </a:endParaRPr>
          </a:p>
          <a:p>
            <a:r>
              <a:rPr lang="en-IN" sz="3600" b="1" dirty="0">
                <a:latin typeface="+mn-lt"/>
              </a:rPr>
              <a:t>‘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IN" sz="3600" b="1" dirty="0">
                <a:latin typeface="+mn-lt"/>
              </a:rPr>
              <a:t>illy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IN" sz="3600" b="1" dirty="0">
                <a:latin typeface="+mn-lt"/>
              </a:rPr>
              <a:t>rogs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J</a:t>
            </a:r>
            <a:r>
              <a:rPr lang="en-IN" sz="3600" b="1" dirty="0">
                <a:latin typeface="+mn-lt"/>
              </a:rPr>
              <a:t>ump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IN" sz="3600" b="1" dirty="0">
                <a:latin typeface="+mn-lt"/>
              </a:rPr>
              <a:t>n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IN" sz="3600" b="1" dirty="0">
                <a:latin typeface="+mn-lt"/>
              </a:rPr>
              <a:t>et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G</a:t>
            </a:r>
            <a:r>
              <a:rPr lang="en-IN" sz="3600" b="1" dirty="0">
                <a:latin typeface="+mn-lt"/>
              </a:rPr>
              <a:t>rass,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H</a:t>
            </a:r>
            <a:r>
              <a:rPr lang="en-IN" sz="3600" b="1" dirty="0">
                <a:latin typeface="+mn-lt"/>
              </a:rPr>
              <a:t>opping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O</a:t>
            </a:r>
            <a:r>
              <a:rPr lang="en-IN" sz="3600" b="1" dirty="0">
                <a:latin typeface="+mn-lt"/>
              </a:rPr>
              <a:t>ver </a:t>
            </a:r>
            <a:r>
              <a:rPr lang="en-IN" sz="3600" b="1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IN" sz="3600" b="1" dirty="0">
                <a:latin typeface="+mn-lt"/>
              </a:rPr>
              <a:t>ogs’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A0671C-52D5-0626-5A13-7178F75A095D}"/>
              </a:ext>
            </a:extLst>
          </p:cNvPr>
          <p:cNvCxnSpPr/>
          <p:nvPr/>
        </p:nvCxnSpPr>
        <p:spPr>
          <a:xfrm>
            <a:off x="4648200" y="3048000"/>
            <a:ext cx="5715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FD03E9-3053-8991-788F-56EE05C16045}"/>
              </a:ext>
            </a:extLst>
          </p:cNvPr>
          <p:cNvSpPr txBox="1"/>
          <p:nvPr/>
        </p:nvSpPr>
        <p:spPr>
          <a:xfrm>
            <a:off x="990600" y="191666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SQL Query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7517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DBA9EA-116F-1A1E-1C8D-C4488098E8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3A475CC9-1D42-BC8C-69CE-AF1BD85A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35689" cy="6830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213EB-C70D-FB7F-50C9-8263F1F4A43E}"/>
              </a:ext>
            </a:extLst>
          </p:cNvPr>
          <p:cNvSpPr txBox="1"/>
          <p:nvPr/>
        </p:nvSpPr>
        <p:spPr>
          <a:xfrm>
            <a:off x="6248400" y="228600"/>
            <a:ext cx="583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SQL doesn’t execute queries top-to-bottom as written.</a:t>
            </a:r>
            <a:endParaRPr lang="en-IN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69D3A-92B5-7D24-5C91-0D4BCF4DCD96}"/>
              </a:ext>
            </a:extLst>
          </p:cNvPr>
          <p:cNvSpPr txBox="1"/>
          <p:nvPr/>
        </p:nvSpPr>
        <p:spPr>
          <a:xfrm>
            <a:off x="6248400" y="990600"/>
            <a:ext cx="5562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Why It Works This Way</a:t>
            </a:r>
          </a:p>
          <a:p>
            <a:endParaRPr lang="en-GB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FROM</a:t>
            </a:r>
            <a:r>
              <a:rPr lang="en-GB" dirty="0">
                <a:latin typeface="+mn-lt"/>
              </a:rPr>
              <a:t>: SQL needs to know where to pull data from first.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WHERE</a:t>
            </a:r>
            <a:r>
              <a:rPr lang="en-GB" dirty="0">
                <a:latin typeface="+mn-lt"/>
              </a:rPr>
              <a:t>: Filters rows before any grouping happens.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GROUP BY</a:t>
            </a:r>
            <a:r>
              <a:rPr lang="en-GB" dirty="0">
                <a:latin typeface="+mn-lt"/>
              </a:rPr>
              <a:t>: Aggregates rows into groups.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HAVING</a:t>
            </a:r>
            <a:r>
              <a:rPr lang="en-GB" dirty="0">
                <a:latin typeface="+mn-lt"/>
              </a:rPr>
              <a:t>: Filters those groups (like WHERE for groups).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SELECT</a:t>
            </a:r>
            <a:r>
              <a:rPr lang="en-GB" dirty="0">
                <a:latin typeface="+mn-lt"/>
              </a:rPr>
              <a:t>: Only now does SQL know what columns to return.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ORDER BY</a:t>
            </a:r>
            <a:r>
              <a:rPr lang="en-GB" dirty="0">
                <a:latin typeface="+mn-lt"/>
              </a:rPr>
              <a:t>: Sorts the final result.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LIMIT</a:t>
            </a:r>
            <a:r>
              <a:rPr lang="en-GB" dirty="0">
                <a:latin typeface="+mn-lt"/>
              </a:rPr>
              <a:t>: Trims the result set.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973A8-DD86-E334-5478-8975BD94ED82}"/>
              </a:ext>
            </a:extLst>
          </p:cNvPr>
          <p:cNvSpPr txBox="1"/>
          <p:nvPr/>
        </p:nvSpPr>
        <p:spPr>
          <a:xfrm>
            <a:off x="6248399" y="4653439"/>
            <a:ext cx="58356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Pro Tips</a:t>
            </a:r>
          </a:p>
          <a:p>
            <a:endParaRPr lang="en-GB" sz="2000" b="1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 HAVING always comes after GROUP BY — it filters groups, not rows.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 SELECT can’t reference aliases until after aggregation.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 ORDER BY can use aliases from SELECT.</a:t>
            </a:r>
          </a:p>
        </p:txBody>
      </p:sp>
    </p:spTree>
    <p:extLst>
      <p:ext uri="{BB962C8B-B14F-4D97-AF65-F5344CB8AC3E}">
        <p14:creationId xmlns:p14="http://schemas.microsoft.com/office/powerpoint/2010/main" val="1081563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C5DD7-FC00-1A46-B7FB-EDD599A138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7FB9F-4652-7992-805F-A67979FF032D}"/>
              </a:ext>
            </a:extLst>
          </p:cNvPr>
          <p:cNvSpPr txBox="1"/>
          <p:nvPr/>
        </p:nvSpPr>
        <p:spPr>
          <a:xfrm>
            <a:off x="609600" y="185047"/>
            <a:ext cx="1028700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CAST() </a:t>
            </a:r>
            <a:r>
              <a:rPr lang="en-GB" sz="2000" dirty="0">
                <a:latin typeface="+mj-lt"/>
              </a:rPr>
              <a:t>: </a:t>
            </a:r>
            <a:r>
              <a:rPr lang="en-GB" dirty="0"/>
              <a:t>Converts a timestamp into a pure date (drops time).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F0"/>
                </a:solidFill>
                <a:latin typeface="+mn-lt"/>
              </a:rPr>
              <a:t>	SELECT CAST</a:t>
            </a:r>
            <a:r>
              <a:rPr lang="en-GB" b="1" dirty="0">
                <a:latin typeface="+mn-lt"/>
              </a:rPr>
              <a:t>(</a:t>
            </a:r>
            <a:r>
              <a:rPr lang="en-GB" b="1" dirty="0" err="1">
                <a:latin typeface="+mn-lt"/>
              </a:rPr>
              <a:t>transaction_ts</a:t>
            </a:r>
            <a:r>
              <a:rPr lang="en-GB" b="1" dirty="0">
                <a:latin typeface="+mn-lt"/>
              </a:rPr>
              <a:t> AS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GB" b="1" dirty="0">
                <a:latin typeface="+mn-lt"/>
              </a:rPr>
              <a:t>) 		  -- 2024-10-07</a:t>
            </a:r>
          </a:p>
          <a:p>
            <a:r>
              <a:rPr lang="en-GB" b="1" dirty="0">
                <a:solidFill>
                  <a:srgbClr val="00B0F0"/>
                </a:solidFill>
                <a:latin typeface="+mn-lt"/>
              </a:rPr>
              <a:t>	FROM</a:t>
            </a:r>
            <a:r>
              <a:rPr lang="en-GB" b="1" dirty="0">
                <a:latin typeface="+mn-lt"/>
              </a:rPr>
              <a:t> </a:t>
            </a:r>
            <a:r>
              <a:rPr lang="en-GB" b="1" dirty="0" err="1">
                <a:latin typeface="+mn-lt"/>
              </a:rPr>
              <a:t>transactions_d</a:t>
            </a:r>
            <a:r>
              <a:rPr lang="en-GB" b="1" dirty="0">
                <a:latin typeface="+mn-lt"/>
              </a:rPr>
              <a:t>;</a:t>
            </a:r>
          </a:p>
          <a:p>
            <a:endParaRPr lang="en-GB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::DATE : </a:t>
            </a:r>
            <a:r>
              <a:rPr lang="en-GB" b="1" dirty="0" err="1"/>
              <a:t>Postgresql</a:t>
            </a:r>
            <a:r>
              <a:rPr lang="en-GB" b="1" dirty="0"/>
              <a:t> shot hand</a:t>
            </a:r>
          </a:p>
          <a:p>
            <a:endParaRPr lang="en-GB" b="1" dirty="0"/>
          </a:p>
          <a:p>
            <a:pPr lvl="2"/>
            <a:r>
              <a:rPr lang="en-GB" dirty="0">
                <a:solidFill>
                  <a:srgbClr val="00B0F0"/>
                </a:solidFill>
                <a:latin typeface="+mn-lt"/>
              </a:rPr>
              <a:t>	SELECT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transaction_ts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::Date </a:t>
            </a:r>
            <a:r>
              <a:rPr lang="en-GB" dirty="0">
                <a:latin typeface="+mn-lt"/>
              </a:rPr>
              <a:t>as </a:t>
            </a:r>
            <a:r>
              <a:rPr lang="en-GB" dirty="0" err="1">
                <a:latin typeface="+mn-lt"/>
              </a:rPr>
              <a:t>onlydate</a:t>
            </a:r>
            <a:r>
              <a:rPr lang="en-GB" dirty="0">
                <a:latin typeface="+mn-lt"/>
              </a:rPr>
              <a:t> 	 -- 2024-10-07</a:t>
            </a:r>
          </a:p>
          <a:p>
            <a:pPr lvl="2"/>
            <a:r>
              <a:rPr lang="en-GB" dirty="0">
                <a:solidFill>
                  <a:srgbClr val="00B0F0"/>
                </a:solidFill>
                <a:latin typeface="+mn-lt"/>
              </a:rPr>
              <a:t>	from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transactions_d</a:t>
            </a:r>
            <a:r>
              <a:rPr lang="en-GB" dirty="0">
                <a:latin typeface="+mn-lt"/>
              </a:rPr>
              <a:t>;</a:t>
            </a:r>
          </a:p>
          <a:p>
            <a:endParaRPr lang="en-GB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TO_CHAR() </a:t>
            </a:r>
            <a:r>
              <a:rPr lang="en-GB" dirty="0">
                <a:latin typeface="+mn-lt"/>
              </a:rPr>
              <a:t>: Converts a date/time into a formatted string. Perfect for reports and dashboards.</a:t>
            </a:r>
          </a:p>
          <a:p>
            <a:r>
              <a:rPr lang="en-GB" dirty="0">
                <a:latin typeface="+mn-lt"/>
              </a:rPr>
              <a:t>      Syntax: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(timestamp column, 'format')</a:t>
            </a:r>
          </a:p>
          <a:p>
            <a:pPr lvl="1" algn="l"/>
            <a:endParaRPr lang="en-GB" dirty="0">
              <a:latin typeface="+mn-lt"/>
            </a:endParaRPr>
          </a:p>
          <a:p>
            <a:pPr lvl="1" algn="l"/>
            <a:r>
              <a:rPr lang="en-GB" dirty="0">
                <a:latin typeface="+mn-lt"/>
              </a:rPr>
              <a:t>             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</a:t>
            </a:r>
            <a:r>
              <a:rPr lang="en-GB" dirty="0" err="1"/>
              <a:t>transaction_ts</a:t>
            </a:r>
            <a:r>
              <a:rPr lang="en-GB" dirty="0">
                <a:latin typeface="+mn-lt"/>
              </a:rPr>
              <a:t>, '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YYYY-MM-DD</a:t>
            </a:r>
            <a:r>
              <a:rPr lang="en-GB" dirty="0">
                <a:latin typeface="+mn-lt"/>
              </a:rPr>
              <a:t>’) 	 -- "2024-10-07"</a:t>
            </a:r>
          </a:p>
          <a:p>
            <a:pPr lvl="1" algn="l"/>
            <a:r>
              <a:rPr lang="en-GB" dirty="0">
                <a:latin typeface="+mn-lt"/>
              </a:rPr>
              <a:t>             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</a:t>
            </a:r>
            <a:r>
              <a:rPr lang="en-GB" dirty="0" err="1"/>
              <a:t>transaction_ts</a:t>
            </a:r>
            <a:r>
              <a:rPr lang="en-GB" dirty="0">
                <a:latin typeface="+mn-lt"/>
              </a:rPr>
              <a:t>, '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Dy</a:t>
            </a:r>
            <a:r>
              <a:rPr lang="en-GB" dirty="0">
                <a:latin typeface="+mn-lt"/>
              </a:rPr>
              <a:t>')         		 -- "Mon"</a:t>
            </a:r>
          </a:p>
          <a:p>
            <a:pPr lvl="1" algn="l"/>
            <a:r>
              <a:rPr lang="en-GB" dirty="0">
                <a:latin typeface="+mn-lt"/>
              </a:rPr>
              <a:t>             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TO_CHAR</a:t>
            </a:r>
            <a:r>
              <a:rPr lang="en-GB" dirty="0">
                <a:latin typeface="+mn-lt"/>
              </a:rPr>
              <a:t>(</a:t>
            </a:r>
            <a:r>
              <a:rPr lang="en-GB" dirty="0" err="1"/>
              <a:t>transaction_ts</a:t>
            </a:r>
            <a:r>
              <a:rPr lang="en-GB" dirty="0">
                <a:latin typeface="+mn-lt"/>
              </a:rPr>
              <a:t>,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'HH24:MI</a:t>
            </a:r>
            <a:r>
              <a:rPr lang="en-GB" dirty="0">
                <a:latin typeface="+mn-lt"/>
              </a:rPr>
              <a:t>')    		 -- "14:05"</a:t>
            </a:r>
          </a:p>
          <a:p>
            <a:pPr lvl="2"/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DATE_TRUNC() </a:t>
            </a:r>
            <a:r>
              <a:rPr lang="en-GB" dirty="0"/>
              <a:t>: Rounds a timestamp down to a specified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1600" dirty="0">
                <a:latin typeface="+mn-lt"/>
              </a:rPr>
              <a:t>	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GB" sz="1600" dirty="0">
                <a:latin typeface="+mn-lt"/>
              </a:rPr>
              <a:t>  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DATE_TRUNC</a:t>
            </a:r>
            <a:r>
              <a:rPr lang="en-GB" sz="1600" dirty="0">
                <a:latin typeface="+mn-lt"/>
              </a:rPr>
              <a:t>(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'month</a:t>
            </a:r>
            <a:r>
              <a:rPr lang="en-GB" sz="1600" dirty="0">
                <a:latin typeface="+mn-lt"/>
              </a:rPr>
              <a:t>', </a:t>
            </a:r>
            <a:r>
              <a:rPr lang="en-GB" sz="1600" dirty="0" err="1"/>
              <a:t>transaction_ts</a:t>
            </a:r>
            <a:r>
              <a:rPr lang="en-GB" sz="1600" dirty="0">
                <a:latin typeface="+mn-lt"/>
              </a:rPr>
              <a:t>) as month,     -- 2024-10-01 00:00:00</a:t>
            </a:r>
          </a:p>
          <a:p>
            <a:r>
              <a:rPr lang="en-GB" sz="1600" dirty="0">
                <a:latin typeface="+mn-lt"/>
              </a:rPr>
              <a:t>   	               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DATE_TRUNC</a:t>
            </a:r>
            <a:r>
              <a:rPr lang="en-GB" sz="1600" dirty="0">
                <a:latin typeface="+mn-lt"/>
              </a:rPr>
              <a:t>(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'day'</a:t>
            </a:r>
            <a:r>
              <a:rPr lang="en-GB" sz="1600" dirty="0">
                <a:latin typeface="+mn-lt"/>
              </a:rPr>
              <a:t>, </a:t>
            </a:r>
            <a:r>
              <a:rPr lang="en-GB" sz="1600" dirty="0" err="1"/>
              <a:t>transaction_ts</a:t>
            </a:r>
            <a:r>
              <a:rPr lang="en-GB" sz="1600" dirty="0">
                <a:latin typeface="+mn-lt"/>
              </a:rPr>
              <a:t>)as day,                 -- 2024-10-07 00:00:00</a:t>
            </a:r>
          </a:p>
          <a:p>
            <a:r>
              <a:rPr lang="en-GB" sz="1600" dirty="0">
                <a:latin typeface="+mn-lt"/>
              </a:rPr>
              <a:t>  	               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DATE_TRUNC</a:t>
            </a:r>
            <a:r>
              <a:rPr lang="en-GB" sz="1600" dirty="0">
                <a:latin typeface="+mn-lt"/>
              </a:rPr>
              <a:t>(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'hour'</a:t>
            </a:r>
            <a:r>
              <a:rPr lang="en-GB" sz="1600" dirty="0">
                <a:latin typeface="+mn-lt"/>
              </a:rPr>
              <a:t>, </a:t>
            </a:r>
            <a:r>
              <a:rPr lang="en-GB" sz="1600" dirty="0" err="1"/>
              <a:t>transaction_ts</a:t>
            </a:r>
            <a:r>
              <a:rPr lang="en-GB" sz="1600" dirty="0">
                <a:latin typeface="+mn-lt"/>
              </a:rPr>
              <a:t>) as hour             -- 2024-10-07 14:00:00</a:t>
            </a:r>
          </a:p>
          <a:p>
            <a:r>
              <a:rPr lang="en-GB" sz="1600" dirty="0">
                <a:latin typeface="+mn-lt"/>
              </a:rPr>
              <a:t>	</a:t>
            </a:r>
            <a:r>
              <a:rPr lang="en-GB" sz="1600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1600" dirty="0">
                <a:latin typeface="+mn-lt"/>
              </a:rPr>
              <a:t> </a:t>
            </a:r>
            <a:r>
              <a:rPr lang="en-GB" sz="1600" dirty="0" err="1"/>
              <a:t>transactions_d</a:t>
            </a:r>
            <a:r>
              <a:rPr lang="en-GB" sz="1600" dirty="0">
                <a:latin typeface="+mn-lt"/>
              </a:rPr>
              <a:t>;</a:t>
            </a:r>
            <a:endParaRPr lang="en-GB" b="1" dirty="0">
              <a:latin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956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0444-0214-6D38-B577-985D2864CA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843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9F166-3EAA-3D11-9DEA-F2ECEFA8A9CD}"/>
              </a:ext>
            </a:extLst>
          </p:cNvPr>
          <p:cNvSpPr txBox="1"/>
          <p:nvPr/>
        </p:nvSpPr>
        <p:spPr>
          <a:xfrm>
            <a:off x="228600" y="152400"/>
            <a:ext cx="11506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</a:rPr>
              <a:t>TIMEZONE </a:t>
            </a:r>
            <a:r>
              <a:rPr lang="en-GB" sz="1600" dirty="0">
                <a:latin typeface="+mn-lt"/>
              </a:rPr>
              <a:t>: </a:t>
            </a:r>
            <a:r>
              <a:rPr lang="en-GB" dirty="0">
                <a:latin typeface="+mn-lt"/>
              </a:rPr>
              <a:t>Stores timestamp </a:t>
            </a:r>
            <a:r>
              <a:rPr lang="en-GB" b="1" dirty="0">
                <a:effectLst/>
                <a:latin typeface="+mn-lt"/>
              </a:rPr>
              <a:t>with </a:t>
            </a:r>
            <a:r>
              <a:rPr lang="en-GB" sz="2000" b="1" dirty="0">
                <a:effectLst/>
                <a:latin typeface="+mn-lt"/>
              </a:rPr>
              <a:t>time zone offset</a:t>
            </a:r>
            <a:r>
              <a:rPr lang="en-GB" sz="20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r>
              <a:rPr lang="en-GB" b="1" dirty="0">
                <a:solidFill>
                  <a:srgbClr val="00B0F0"/>
                </a:solidFill>
                <a:latin typeface="+mn-lt"/>
              </a:rPr>
              <a:t>	 SELECT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transaction_ts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AT TIME ZONE </a:t>
            </a:r>
            <a:r>
              <a:rPr lang="en-GB" dirty="0">
                <a:latin typeface="+mn-lt"/>
              </a:rPr>
              <a:t>'Asia/Kolkata' AS </a:t>
            </a:r>
            <a:r>
              <a:rPr lang="en-GB" dirty="0" err="1">
                <a:latin typeface="+mn-lt"/>
              </a:rPr>
              <a:t>ist_time</a:t>
            </a:r>
            <a:r>
              <a:rPr lang="en-GB" dirty="0">
                <a:latin typeface="+mn-lt"/>
              </a:rPr>
              <a:t>,</a:t>
            </a:r>
          </a:p>
          <a:p>
            <a:r>
              <a:rPr lang="en-GB" dirty="0">
                <a:latin typeface="+mn-lt"/>
              </a:rPr>
              <a:t>		</a:t>
            </a:r>
            <a:r>
              <a:rPr lang="en-GB" dirty="0" err="1">
                <a:latin typeface="+mn-lt"/>
              </a:rPr>
              <a:t>transaction_ts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AT TIME ZONE </a:t>
            </a:r>
            <a:r>
              <a:rPr lang="en-GB" dirty="0">
                <a:latin typeface="+mn-lt"/>
              </a:rPr>
              <a:t>'UTC' AS </a:t>
            </a:r>
            <a:r>
              <a:rPr lang="en-GB" dirty="0" err="1">
                <a:latin typeface="+mn-lt"/>
              </a:rPr>
              <a:t>utc_time</a:t>
            </a:r>
            <a:endParaRPr lang="en-GB" dirty="0">
              <a:latin typeface="+mn-lt"/>
            </a:endParaRPr>
          </a:p>
          <a:p>
            <a:r>
              <a:rPr lang="en-GB" dirty="0">
                <a:solidFill>
                  <a:srgbClr val="00B0F0"/>
                </a:solidFill>
                <a:latin typeface="+mn-lt"/>
              </a:rPr>
              <a:t>	 FROM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Transactions_d</a:t>
            </a:r>
            <a:r>
              <a:rPr lang="en-GB" dirty="0">
                <a:latin typeface="+mn-lt"/>
              </a:rPr>
              <a:t>;</a:t>
            </a:r>
          </a:p>
          <a:p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NOW() : </a:t>
            </a:r>
            <a:r>
              <a:rPr lang="en-GB" dirty="0">
                <a:effectLst/>
                <a:latin typeface="+mn-lt"/>
              </a:rPr>
              <a:t>Returns the </a:t>
            </a:r>
            <a:r>
              <a:rPr lang="en-GB" b="1" dirty="0">
                <a:effectLst/>
                <a:latin typeface="+mn-lt"/>
              </a:rPr>
              <a:t>current timestamp</a:t>
            </a:r>
            <a:r>
              <a:rPr lang="en-GB" dirty="0">
                <a:effectLst/>
                <a:latin typeface="+mn-lt"/>
              </a:rPr>
              <a:t> (date + time).</a:t>
            </a:r>
            <a:endParaRPr lang="en-GB" dirty="0">
              <a:latin typeface="+mn-lt"/>
            </a:endParaRPr>
          </a:p>
          <a:p>
            <a:r>
              <a:rPr lang="en-GB" dirty="0">
                <a:solidFill>
                  <a:srgbClr val="00B0F0"/>
                </a:solidFill>
                <a:latin typeface="+mn-lt"/>
              </a:rPr>
              <a:t>	</a:t>
            </a:r>
          </a:p>
          <a:p>
            <a:r>
              <a:rPr lang="en-GB" dirty="0">
                <a:solidFill>
                  <a:srgbClr val="00B0F0"/>
                </a:solidFill>
                <a:latin typeface="+mn-lt"/>
              </a:rPr>
              <a:t>	 SELECT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solidFill>
                  <a:srgbClr val="00B0F0"/>
                </a:solidFill>
                <a:latin typeface="+mn-lt"/>
              </a:rPr>
              <a:t>NOW() </a:t>
            </a:r>
            <a:r>
              <a:rPr lang="en-GB" dirty="0">
                <a:latin typeface="+mn-lt"/>
              </a:rPr>
              <a:t>AS </a:t>
            </a:r>
            <a:r>
              <a:rPr lang="en-GB" dirty="0" err="1">
                <a:latin typeface="+mn-lt"/>
              </a:rPr>
              <a:t>current_timestamp</a:t>
            </a:r>
            <a:r>
              <a:rPr lang="en-GB" dirty="0">
                <a:latin typeface="+mn-lt"/>
              </a:rPr>
              <a:t>;            		 -- Output: 2026-01-01 17:18:00</a:t>
            </a:r>
          </a:p>
          <a:p>
            <a:endParaRPr lang="en-GB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+mn-lt"/>
              </a:rPr>
              <a:t>TIMEOFDAY() : 	</a:t>
            </a:r>
            <a:r>
              <a:rPr lang="en-GB" dirty="0">
                <a:effectLst/>
                <a:latin typeface="+mn-lt"/>
              </a:rPr>
              <a:t>Returns a </a:t>
            </a:r>
            <a:r>
              <a:rPr lang="en-GB" b="1" dirty="0">
                <a:effectLst/>
                <a:latin typeface="+mn-lt"/>
              </a:rPr>
              <a:t>text string</a:t>
            </a:r>
            <a:r>
              <a:rPr lang="en-GB" dirty="0">
                <a:effectLst/>
                <a:latin typeface="+mn-lt"/>
              </a:rPr>
              <a:t> with current time info.</a:t>
            </a:r>
          </a:p>
          <a:p>
            <a:r>
              <a:rPr lang="en-GB" b="1" dirty="0">
                <a:solidFill>
                  <a:srgbClr val="00B0F0"/>
                </a:solidFill>
                <a:effectLst/>
                <a:latin typeface="+mn-lt"/>
              </a:rPr>
              <a:t>	</a:t>
            </a:r>
          </a:p>
          <a:p>
            <a:r>
              <a:rPr lang="en-GB" b="1" dirty="0">
                <a:solidFill>
                  <a:srgbClr val="00B0F0"/>
                </a:solidFill>
                <a:latin typeface="+mn-lt"/>
              </a:rPr>
              <a:t>	 </a:t>
            </a:r>
            <a:r>
              <a:rPr lang="en-GB" b="1" dirty="0">
                <a:solidFill>
                  <a:srgbClr val="00B0F0"/>
                </a:solidFill>
                <a:effectLst/>
                <a:latin typeface="+mn-lt"/>
              </a:rPr>
              <a:t>SELECT TIMEOFDAY();         				  </a:t>
            </a:r>
            <a:r>
              <a:rPr lang="en-GB" dirty="0">
                <a:effectLst/>
                <a:latin typeface="+mn-lt"/>
              </a:rPr>
              <a:t>-- Output: 'Thu Jan 01 17:18:00 IST 2026’</a:t>
            </a:r>
          </a:p>
          <a:p>
            <a:endParaRPr lang="en-GB" b="1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+mn-lt"/>
              </a:rPr>
              <a:t>CURRENT_DATE / CURRENT_TIME :</a:t>
            </a:r>
            <a:r>
              <a:rPr lang="en-GB" b="1" dirty="0">
                <a:latin typeface="+mn-lt"/>
              </a:rPr>
              <a:t> </a:t>
            </a:r>
            <a:r>
              <a:rPr lang="en-GB" dirty="0">
                <a:effectLst/>
                <a:latin typeface="+mn-lt"/>
              </a:rPr>
              <a:t>Returns just the current date or time.</a:t>
            </a:r>
          </a:p>
          <a:p>
            <a:r>
              <a:rPr lang="en-GB" dirty="0">
                <a:effectLst/>
                <a:latin typeface="+mn-lt"/>
              </a:rPr>
              <a:t>	</a:t>
            </a:r>
          </a:p>
          <a:p>
            <a:r>
              <a:rPr lang="en-GB" dirty="0">
                <a:solidFill>
                  <a:srgbClr val="00B0F0"/>
                </a:solidFill>
                <a:latin typeface="+mn-lt"/>
              </a:rPr>
              <a:t>	 </a:t>
            </a:r>
            <a:r>
              <a:rPr lang="en-GB" dirty="0">
                <a:solidFill>
                  <a:srgbClr val="00B0F0"/>
                </a:solidFill>
                <a:effectLst/>
                <a:latin typeface="+mn-lt"/>
              </a:rPr>
              <a:t>SELECT CURRENT_DATE </a:t>
            </a:r>
            <a:r>
              <a:rPr lang="en-GB" dirty="0">
                <a:effectLst/>
                <a:latin typeface="+mn-lt"/>
              </a:rPr>
              <a:t>AS today,</a:t>
            </a:r>
          </a:p>
          <a:p>
            <a:r>
              <a:rPr lang="en-GB" dirty="0">
                <a:effectLst/>
                <a:latin typeface="+mn-lt"/>
              </a:rPr>
              <a:t>     	              </a:t>
            </a:r>
            <a:r>
              <a:rPr lang="en-GB" dirty="0">
                <a:solidFill>
                  <a:srgbClr val="00B0F0"/>
                </a:solidFill>
                <a:effectLst/>
                <a:latin typeface="+mn-lt"/>
              </a:rPr>
              <a:t>CURRENT_TIME </a:t>
            </a:r>
            <a:r>
              <a:rPr lang="en-GB" dirty="0">
                <a:effectLst/>
                <a:latin typeface="+mn-lt"/>
              </a:rPr>
              <a:t>AS </a:t>
            </a:r>
            <a:r>
              <a:rPr lang="en-GB" dirty="0" err="1">
                <a:effectLst/>
                <a:latin typeface="+mn-lt"/>
              </a:rPr>
              <a:t>current_time</a:t>
            </a:r>
            <a:r>
              <a:rPr lang="en-GB" dirty="0">
                <a:effectLst/>
                <a:latin typeface="+mn-lt"/>
              </a:rPr>
              <a:t>;  		-- Output: 2026-01-01 | 17:18:00</a:t>
            </a:r>
          </a:p>
          <a:p>
            <a:endParaRPr lang="en-GB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+mn-lt"/>
              </a:rPr>
              <a:t>TIMEOFDAY()  : </a:t>
            </a:r>
            <a:r>
              <a:rPr lang="en-GB" dirty="0">
                <a:effectLst/>
                <a:latin typeface="+mn-lt"/>
              </a:rPr>
              <a:t>Returns a </a:t>
            </a:r>
            <a:r>
              <a:rPr lang="en-GB" b="1" dirty="0">
                <a:effectLst/>
                <a:latin typeface="+mn-lt"/>
              </a:rPr>
              <a:t>text string</a:t>
            </a:r>
            <a:r>
              <a:rPr lang="en-GB" dirty="0">
                <a:effectLst/>
                <a:latin typeface="+mn-lt"/>
              </a:rPr>
              <a:t> with current time info.</a:t>
            </a:r>
          </a:p>
          <a:p>
            <a:endParaRPr lang="en-GB" dirty="0">
              <a:effectLst/>
              <a:latin typeface="+mn-lt"/>
            </a:endParaRPr>
          </a:p>
          <a:p>
            <a:r>
              <a:rPr lang="en-GB">
                <a:effectLst/>
                <a:latin typeface="+mn-lt"/>
              </a:rPr>
              <a:t>	 </a:t>
            </a:r>
            <a:r>
              <a:rPr lang="en-GB">
                <a:solidFill>
                  <a:srgbClr val="00B0F0"/>
                </a:solidFill>
                <a:effectLst/>
                <a:latin typeface="+mn-lt"/>
              </a:rPr>
              <a:t>SELECT </a:t>
            </a:r>
            <a:r>
              <a:rPr lang="en-GB" dirty="0">
                <a:solidFill>
                  <a:srgbClr val="00B0F0"/>
                </a:solidFill>
                <a:effectLst/>
                <a:latin typeface="+mn-lt"/>
              </a:rPr>
              <a:t>TIMEOFDAY();    </a:t>
            </a:r>
            <a:r>
              <a:rPr lang="en-GB" dirty="0">
                <a:effectLst/>
                <a:latin typeface="+mn-lt"/>
              </a:rPr>
              <a:t>				-- Output: 'Thu Jan 01 17:18:00 IST 2026'</a:t>
            </a:r>
            <a:endParaRPr lang="en-GB" dirty="0">
              <a:latin typeface="+mn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8403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1C222-1E61-8545-B8AB-F0709C247F17}"/>
              </a:ext>
            </a:extLst>
          </p:cNvPr>
          <p:cNvSpPr txBox="1"/>
          <p:nvPr/>
        </p:nvSpPr>
        <p:spPr>
          <a:xfrm>
            <a:off x="5181600" y="2582954"/>
            <a:ext cx="6477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GB" sz="2000" dirty="0">
                <a:latin typeface="+mn-lt"/>
              </a:rPr>
              <a:t> </a:t>
            </a:r>
            <a:r>
              <a:rPr lang="en-GB" sz="2000" dirty="0" err="1">
                <a:latin typeface="+mn-lt"/>
              </a:rPr>
              <a:t>transaction_id</a:t>
            </a:r>
            <a:r>
              <a:rPr lang="en-GB" sz="2000" dirty="0">
                <a:latin typeface="+mn-lt"/>
              </a:rPr>
              <a:t>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YEAR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year,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MONTH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month,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QUARTER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</a:t>
            </a:r>
            <a:r>
              <a:rPr lang="en-GB" sz="2000" dirty="0" err="1">
                <a:latin typeface="+mn-lt"/>
              </a:rPr>
              <a:t>quater</a:t>
            </a:r>
            <a:r>
              <a:rPr lang="en-GB" sz="2000" dirty="0">
                <a:latin typeface="+mn-lt"/>
              </a:rPr>
              <a:t>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WEEK FROM</a:t>
            </a:r>
            <a:r>
              <a:rPr lang="en-GB" sz="2000" dirty="0">
                <a:latin typeface="+mn-lt"/>
              </a:rPr>
              <a:t>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week,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DAY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day,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HOUR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hour,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MINUTE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minute,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DOW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</a:t>
            </a:r>
            <a:r>
              <a:rPr lang="en-GB" sz="2000" dirty="0" err="1">
                <a:latin typeface="+mn-lt"/>
              </a:rPr>
              <a:t>dow</a:t>
            </a:r>
            <a:r>
              <a:rPr lang="en-GB" sz="2000" dirty="0">
                <a:latin typeface="+mn-lt"/>
              </a:rPr>
              <a:t>,</a:t>
            </a:r>
          </a:p>
          <a:p>
            <a:r>
              <a:rPr lang="en-GB" sz="2000" dirty="0">
                <a:latin typeface="+mn-lt"/>
              </a:rPr>
              <a:t>       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EXTRACT</a:t>
            </a:r>
            <a:r>
              <a:rPr lang="en-GB" sz="2000" dirty="0">
                <a:latin typeface="+mn-lt"/>
              </a:rPr>
              <a:t>(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DOY FROM </a:t>
            </a:r>
            <a:r>
              <a:rPr lang="en-GB" sz="2000" dirty="0" err="1">
                <a:latin typeface="+mn-lt"/>
              </a:rPr>
              <a:t>transaction_ts</a:t>
            </a:r>
            <a:r>
              <a:rPr lang="en-GB" sz="2000" dirty="0">
                <a:latin typeface="+mn-lt"/>
              </a:rPr>
              <a:t>) AS </a:t>
            </a:r>
            <a:r>
              <a:rPr lang="en-GB" sz="2000" dirty="0" err="1">
                <a:latin typeface="+mn-lt"/>
              </a:rPr>
              <a:t>doy</a:t>
            </a:r>
            <a:endParaRPr lang="en-GB" sz="2000" dirty="0">
              <a:latin typeface="+mn-lt"/>
            </a:endParaRPr>
          </a:p>
          <a:p>
            <a:r>
              <a:rPr lang="en-GB" sz="2000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000" dirty="0">
                <a:latin typeface="+mn-lt"/>
              </a:rPr>
              <a:t> </a:t>
            </a:r>
            <a:r>
              <a:rPr lang="en-GB" sz="2000" dirty="0" err="1">
                <a:latin typeface="+mn-lt"/>
              </a:rPr>
              <a:t>Transactions_d</a:t>
            </a:r>
            <a:r>
              <a:rPr lang="en-GB" sz="2000" dirty="0">
                <a:latin typeface="+mn-lt"/>
              </a:rPr>
              <a:t>;</a:t>
            </a:r>
          </a:p>
          <a:p>
            <a:br>
              <a:rPr lang="en-GB" dirty="0"/>
            </a:br>
            <a:endParaRPr lang="en-GB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4AB99-3479-67B5-354A-72FC92ADFC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90626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C29FA-85BB-B71A-E2AE-3407D97B0F9B}"/>
              </a:ext>
            </a:extLst>
          </p:cNvPr>
          <p:cNvSpPr txBox="1"/>
          <p:nvPr/>
        </p:nvSpPr>
        <p:spPr>
          <a:xfrm>
            <a:off x="457200" y="152400"/>
            <a:ext cx="112417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+mj-lt"/>
              </a:rPr>
              <a:t>What Is Cardinality?</a:t>
            </a:r>
          </a:p>
          <a:p>
            <a:endParaRPr lang="en-GB" sz="2000" b="1" dirty="0">
              <a:latin typeface="+mn-lt"/>
            </a:endParaRPr>
          </a:p>
          <a:p>
            <a:r>
              <a:rPr lang="en-GB" sz="2000" b="1" dirty="0">
                <a:latin typeface="+mn-lt"/>
              </a:rPr>
              <a:t>Cardinality</a:t>
            </a:r>
            <a:r>
              <a:rPr lang="en-GB" sz="2000" dirty="0">
                <a:latin typeface="+mn-lt"/>
              </a:rPr>
              <a:t> describes the </a:t>
            </a:r>
            <a:r>
              <a:rPr lang="en-GB" sz="2000" b="1" dirty="0">
                <a:latin typeface="+mn-lt"/>
              </a:rPr>
              <a:t>number of relationships</a:t>
            </a:r>
            <a:r>
              <a:rPr lang="en-GB" sz="2000" dirty="0">
                <a:latin typeface="+mn-lt"/>
              </a:rPr>
              <a:t> between rows in one table and rows in another table.</a:t>
            </a:r>
          </a:p>
          <a:p>
            <a:endParaRPr lang="en-GB" sz="2000" dirty="0">
              <a:latin typeface="+mn-lt"/>
            </a:endParaRPr>
          </a:p>
          <a:p>
            <a:r>
              <a:rPr lang="en-GB" sz="2000" dirty="0">
                <a:latin typeface="+mn-lt"/>
              </a:rPr>
              <a:t>It answers the question:</a:t>
            </a:r>
          </a:p>
          <a:p>
            <a:r>
              <a:rPr lang="en-GB" sz="2000" dirty="0">
                <a:latin typeface="+mn-lt"/>
              </a:rPr>
              <a:t>“How many rows in Table A relate to how many rows in Table B?”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33126-AF42-8D55-9274-3AD6AC4A36AE}"/>
              </a:ext>
            </a:extLst>
          </p:cNvPr>
          <p:cNvSpPr txBox="1"/>
          <p:nvPr/>
        </p:nvSpPr>
        <p:spPr>
          <a:xfrm>
            <a:off x="493012" y="240299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latin typeface="+mj-lt"/>
              </a:rPr>
              <a:t>Common Types of Cardinality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C1E68D-2967-EA24-293F-EC37EA2EF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83397"/>
              </p:ext>
            </p:extLst>
          </p:nvPr>
        </p:nvGraphicFramePr>
        <p:xfrm>
          <a:off x="609600" y="3193528"/>
          <a:ext cx="10047288" cy="3366770"/>
        </p:xfrm>
        <a:graphic>
          <a:graphicData uri="http://schemas.openxmlformats.org/drawingml/2006/table">
            <a:tbl>
              <a:tblPr/>
              <a:tblGrid>
                <a:gridCol w="3349096">
                  <a:extLst>
                    <a:ext uri="{9D8B030D-6E8A-4147-A177-3AD203B41FA5}">
                      <a16:colId xmlns:a16="http://schemas.microsoft.com/office/drawing/2014/main" val="2475137009"/>
                    </a:ext>
                  </a:extLst>
                </a:gridCol>
                <a:gridCol w="3349096">
                  <a:extLst>
                    <a:ext uri="{9D8B030D-6E8A-4147-A177-3AD203B41FA5}">
                      <a16:colId xmlns:a16="http://schemas.microsoft.com/office/drawing/2014/main" val="4087608543"/>
                    </a:ext>
                  </a:extLst>
                </a:gridCol>
                <a:gridCol w="3349096">
                  <a:extLst>
                    <a:ext uri="{9D8B030D-6E8A-4147-A177-3AD203B41FA5}">
                      <a16:colId xmlns:a16="http://schemas.microsoft.com/office/drawing/2014/main" val="1336354473"/>
                    </a:ext>
                  </a:extLst>
                </a:gridCol>
              </a:tblGrid>
              <a:tr h="3847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Symbol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71735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One-to-One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Each row in Table A matches </a:t>
                      </a:r>
                      <a:r>
                        <a:rPr lang="en-GB" b="1"/>
                        <a:t>one</a:t>
                      </a:r>
                      <a:r>
                        <a:rPr lang="en-GB"/>
                        <a:t> row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45889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One-to-Many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Each row in Table A matches </a:t>
                      </a:r>
                      <a:r>
                        <a:rPr lang="en-GB" b="1" dirty="0"/>
                        <a:t>many</a:t>
                      </a:r>
                      <a:r>
                        <a:rPr lang="en-GB" dirty="0"/>
                        <a:t> rows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750321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Many-to-One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Many rows in Table A match </a:t>
                      </a:r>
                      <a:r>
                        <a:rPr lang="en-GB" b="1"/>
                        <a:t>one</a:t>
                      </a:r>
                      <a:r>
                        <a:rPr lang="en-GB"/>
                        <a:t> row in Table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61821"/>
                  </a:ext>
                </a:extLst>
              </a:tr>
              <a:tr h="9619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Many-to-Many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Many rows in Table A match many rows in Table B (requires bridge table)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14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17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45086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5400" y="1295400"/>
            <a:ext cx="4970577" cy="255262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OUTER JOIN </a:t>
            </a:r>
          </a:p>
          <a:p>
            <a:pPr marL="12700" lvl="3">
              <a:spcBef>
                <a:spcPts val="615"/>
              </a:spcBef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	    1.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lang="en-GB" sz="2800" spc="-75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12700" lvl="3">
              <a:spcBef>
                <a:spcPts val="615"/>
              </a:spcBef>
              <a:tabLst>
                <a:tab pos="240029" algn="l"/>
              </a:tabLst>
            </a:pPr>
            <a:r>
              <a:rPr lang="en-GB" sz="2800" dirty="0">
                <a:latin typeface="Calibri"/>
                <a:cs typeface="Calibri"/>
              </a:rPr>
              <a:t>	    2.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lang="en-GB" sz="2800" spc="-90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  <a:p>
            <a:pPr marL="12700" lvl="3">
              <a:spcBef>
                <a:spcPts val="620"/>
              </a:spcBef>
              <a:tabLst>
                <a:tab pos="240665" algn="l"/>
              </a:tabLst>
            </a:pPr>
            <a:r>
              <a:rPr lang="en-GB" sz="2800" dirty="0">
                <a:latin typeface="Calibri"/>
                <a:cs typeface="Calibri"/>
              </a:rPr>
              <a:t>	    3. </a:t>
            </a:r>
            <a:r>
              <a:rPr sz="2800" dirty="0">
                <a:latin typeface="Calibri"/>
                <a:cs typeface="Calibri"/>
              </a:rPr>
              <a:t>FULL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lang="en-GB" sz="2800" spc="-20" dirty="0">
                <a:latin typeface="Calibri"/>
                <a:cs typeface="Calibri"/>
              </a:rPr>
              <a:t>OUTER </a:t>
            </a:r>
            <a:r>
              <a:rPr sz="2800" spc="-20" dirty="0"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8958" y="4200574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 dirty="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Data Warehouse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Lake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Hub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24" y="3620536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44920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023" y="347960"/>
            <a:ext cx="3834003" cy="70256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55958BBF-569A-C4E1-4D31-A90323C5C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5F7A41E-770A-A54C-9C77-CD3CACA50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10803"/>
            <a:ext cx="7277100" cy="4851400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D18A7-3302-BC03-912A-CEDDE70F2E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  <p:pic>
        <p:nvPicPr>
          <p:cNvPr id="1026" name="Picture 2" descr="Detailed Entity Relationship Diagram showing cardinality between Customers, Orders, Products, and Payments tables. Use labeled boxes for each table with attributes listed inside. Show relationships with arrows and cardinality notation: Customers to Orders is one-to-many (1:N), Orders to Products is many-to-one (N:1), Orders to Payments is one-to-one (1:1). Include clear labels for each relationship and highlight cardinality with bold text. Use a clean layout with directional arrows and relationship descriptions.">
            <a:extLst>
              <a:ext uri="{FF2B5EF4-FFF2-40B4-BE49-F238E27FC236}">
                <a16:creationId xmlns:a16="http://schemas.microsoft.com/office/drawing/2014/main" id="{B35743D4-40D3-3399-4B67-07B9682C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40" y="1295400"/>
            <a:ext cx="387456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5C59A6-37CA-7F82-B562-DA3663415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1444"/>
              </p:ext>
            </p:extLst>
          </p:nvPr>
        </p:nvGraphicFramePr>
        <p:xfrm>
          <a:off x="533400" y="1158240"/>
          <a:ext cx="6553200" cy="4267199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180721826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427111460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131892504"/>
                    </a:ext>
                  </a:extLst>
                </a:gridCol>
              </a:tblGrid>
              <a:tr h="461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Relationship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Cardinality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8341"/>
                  </a:ext>
                </a:extLst>
              </a:tr>
              <a:tr h="807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Customers → Orders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1:N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One customer can place many orders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358228"/>
                  </a:ext>
                </a:extLst>
              </a:tr>
              <a:tr h="1499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 → Products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Many orders can contain the same product (each order has one product)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844600"/>
                  </a:ext>
                </a:extLst>
              </a:tr>
              <a:tr h="1499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Orders → Payments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1:1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Each order has one payment (and each payment belongs to one order)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785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590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Words>7342</Words>
  <Application>Microsoft Office PowerPoint</Application>
  <PresentationFormat>Widescreen</PresentationFormat>
  <Paragraphs>1288</Paragraphs>
  <Slides>116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PowerPoint Presentation</vt:lpstr>
      <vt:lpstr>PowerPoint Presentation</vt:lpstr>
      <vt:lpstr>The SELECT statement is used to select data from a database.</vt:lpstr>
      <vt:lpstr>The SQL reserved words and characters are called operators, which are used with a WHERE clause in a SQL query Most used operators:</vt:lpstr>
      <vt:lpstr>PowerPoint Presentation</vt:lpstr>
      <vt:lpstr>The WHERE clause is used to filter records.</vt:lpstr>
      <vt:lpstr>The LIMIT clause is used to set an upper limit on the number of rows returned by SQL. Example: below code will return 5 rows of data SELECT column_name FROM table_name LIMIT 5;</vt:lpstr>
      <vt:lpstr>PowerPoint Presentation</vt:lpstr>
      <vt:lpstr>IMPORT CSV FILE</vt:lpstr>
      <vt:lpstr>PowerPoint Presentation</vt:lpstr>
      <vt:lpstr>PowerPoint Presentation</vt:lpstr>
      <vt:lpstr>FUNCTIONS</vt:lpstr>
      <vt:lpstr>Functions in SQL are the database objects that contains a set of SQL statements to perform a specific task. A function accepts input parameters, perform actions, and then return the result. Types of Function:</vt:lpstr>
      <vt:lpstr>Aggregate function performs a calculation on multiple values (rows) and returns a single value.</vt:lpstr>
      <vt:lpstr>String functions are used to perform an operation on input string and return an output string</vt:lpstr>
      <vt:lpstr>PowerPoint Presentation</vt:lpstr>
      <vt:lpstr>PowerPoint Presentation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PowerPoint Presentation</vt:lpstr>
      <vt:lpstr>Order of execution in SQL:</vt:lpstr>
      <vt:lpstr>PowerPoint Presentation</vt:lpstr>
      <vt:lpstr>PowerPoint Presentation</vt:lpstr>
      <vt:lpstr>The TIMESTAMP data type is used for values that contain both date and time parts</vt:lpstr>
      <vt:lpstr>PowerPoint Presentation</vt:lpstr>
      <vt:lpstr>Below are the TIMESTAMP functions and operators in SQL:</vt:lpstr>
      <vt:lpstr>PowerPoint Presentation</vt:lpstr>
      <vt:lpstr>The EXTRACT() function extracts a part from a given date value.</vt:lpstr>
      <vt:lpstr>JOINS</vt:lpstr>
      <vt:lpstr>TOPICS IN JOIN</vt:lpstr>
      <vt:lpstr>PowerPoint Presentation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La</cp:lastModifiedBy>
  <cp:revision>79</cp:revision>
  <dcterms:created xsi:type="dcterms:W3CDTF">2025-11-11T06:26:11Z</dcterms:created>
  <dcterms:modified xsi:type="dcterms:W3CDTF">2026-01-01T12:22:50Z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